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4" r:id="rId14"/>
    <p:sldId id="267" r:id="rId15"/>
    <p:sldId id="268" r:id="rId16"/>
    <p:sldId id="276" r:id="rId17"/>
    <p:sldId id="269" r:id="rId18"/>
    <p:sldId id="277" r:id="rId19"/>
    <p:sldId id="270" r:id="rId20"/>
    <p:sldId id="271" r:id="rId21"/>
    <p:sldId id="280" r:id="rId22"/>
    <p:sldId id="282" r:id="rId23"/>
    <p:sldId id="284" r:id="rId24"/>
    <p:sldId id="272" r:id="rId25"/>
    <p:sldId id="273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a Nikolić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F2334-C570-4BD4-AA1F-DCFA220E6E3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FEBE3-0F55-4C2C-AA17-E5EE7139F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EBE3-0F55-4C2C-AA17-E5EE7139FF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FF64C-9766-4BF6-9E06-2A42025C924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5F8FD8-A9CF-4CED-BDB9-4C66AA2942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0" y="1219200"/>
            <a:ext cx="7122459" cy="1900519"/>
          </a:xfrm>
        </p:spPr>
        <p:txBody>
          <a:bodyPr>
            <a:noAutofit/>
          </a:bodyPr>
          <a:lstStyle/>
          <a:p>
            <a:r>
              <a:rPr lang="sk-SK" sz="4000" dirty="0" smtClean="0">
                <a:latin typeface="Book Antiqua" pitchFamily="18" charset="0"/>
              </a:rPr>
              <a:t>Ústav srbského jazyka SAVU a možnosti </a:t>
            </a:r>
            <a:br>
              <a:rPr lang="sk-SK" sz="4000" dirty="0" smtClean="0">
                <a:latin typeface="Book Antiqua" pitchFamily="18" charset="0"/>
              </a:rPr>
            </a:br>
            <a:r>
              <a:rPr lang="sk-SK" sz="4000" dirty="0" smtClean="0">
                <a:latin typeface="Book Antiqua" pitchFamily="18" charset="0"/>
              </a:rPr>
              <a:t>medziakademickej spolupráce</a:t>
            </a:r>
            <a:endParaRPr lang="en-US" sz="40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k-SK" dirty="0" smtClean="0">
                <a:latin typeface="Book Antiqua" pitchFamily="18" charset="0"/>
              </a:rPr>
              <a:t>Marina Nikolić, Vesna </a:t>
            </a:r>
            <a:r>
              <a:rPr lang="sr-Latn-RS" dirty="0" smtClean="0">
                <a:latin typeface="Book Antiqua" pitchFamily="18" charset="0"/>
              </a:rPr>
              <a:t>Đorđević, </a:t>
            </a:r>
          </a:p>
          <a:p>
            <a:r>
              <a:rPr lang="sr-Latn-RS" dirty="0" smtClean="0">
                <a:latin typeface="Book Antiqua" pitchFamily="18" charset="0"/>
              </a:rPr>
              <a:t>Jelena Janković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sr-Latn-RS" dirty="0" smtClean="0">
                <a:latin typeface="Book Antiqua" pitchFamily="18" charset="0"/>
              </a:rPr>
              <a:t>Stefana Paunović Rodić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9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38400"/>
            <a:ext cx="7238999" cy="3687762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Formovanie digitálnej lexikografickej bázy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Príprava k lexikografickej a lingvogeografickej práci v digitálnom prostredí</a:t>
            </a:r>
            <a:endParaRPr lang="sr-Cyrl-C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Zostavenie jednotiek do </a:t>
            </a:r>
            <a:r>
              <a:rPr lang="sk-SK" i="1" dirty="0" smtClean="0">
                <a:latin typeface="Book Antiqua" pitchFamily="18" charset="0"/>
              </a:rPr>
              <a:t>Lexikónu pojmov</a:t>
            </a:r>
            <a:endParaRPr lang="en-US" i="1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r-Latn-RS" sz="4000" b="1" dirty="0" smtClean="0">
                <a:latin typeface="Book Antiqua" pitchFamily="18" charset="0"/>
              </a:rPr>
              <a:t>Oddelenie digitaliz</a:t>
            </a:r>
            <a:r>
              <a:rPr lang="sk-SK" sz="4000" b="1" dirty="0" smtClean="0">
                <a:latin typeface="Book Antiqua" pitchFamily="18" charset="0"/>
              </a:rPr>
              <a:t>ácie</a:t>
            </a:r>
            <a:br>
              <a:rPr lang="sk-SK" sz="4000" b="1" dirty="0" smtClean="0">
                <a:latin typeface="Book Antiqua" pitchFamily="18" charset="0"/>
              </a:rPr>
            </a:br>
            <a:r>
              <a:rPr lang="sk-SK" sz="2800" dirty="0">
                <a:latin typeface="Book Antiqua" pitchFamily="18" charset="0"/>
              </a:rPr>
              <a:t>U</a:t>
            </a:r>
            <a:r>
              <a:rPr lang="sk-SK" sz="2800" dirty="0" smtClean="0">
                <a:latin typeface="Book Antiqua" pitchFamily="18" charset="0"/>
              </a:rPr>
              <a:t>platnenie lingvistických výskumov pri zostavovaní digitálneho registra pojmov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2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Lingvistické výskumy súčasného srbského literárneho jazyka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Opis a štandardizácia súčasného srbského jazyka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Spracovanie starého srbského písaného dedičstva</a:t>
            </a:r>
            <a:endParaRPr lang="sr-Cyrl-CS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Dialektologické výskumy srbského jazyka</a:t>
            </a:r>
            <a:endParaRPr lang="sr-Cyrl-C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Etymologické výskumy srbského jazyka</a:t>
            </a:r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Najdôležitejšie úlohy ÚSJ SAVU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1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Rozličné náučno-populárne a spoločenské aktivity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Zvýšenie úrovne jazykovej kultúry a popularizácia srbistiky a lingvistiky všeobecne prostredníctvom médií</a:t>
            </a:r>
            <a:r>
              <a:rPr lang="sr-Latn-RS" dirty="0" smtClean="0">
                <a:latin typeface="Book Antiqua" pitchFamily="18" charset="0"/>
              </a:rPr>
              <a:t> </a:t>
            </a:r>
          </a:p>
          <a:p>
            <a:pPr marL="0" indent="0">
              <a:buClr>
                <a:schemeClr val="accent5"/>
              </a:buClr>
              <a:buNone/>
            </a:pPr>
            <a:r>
              <a:rPr lang="sr-Latn-RS" dirty="0">
                <a:latin typeface="Book Antiqua" pitchFamily="18" charset="0"/>
              </a:rPr>
              <a:t> </a:t>
            </a:r>
            <a:r>
              <a:rPr lang="sr-Latn-RS" dirty="0" smtClean="0">
                <a:latin typeface="Book Antiqua" pitchFamily="18" charset="0"/>
              </a:rPr>
              <a:t>   (webová stránka </a:t>
            </a:r>
            <a:r>
              <a:rPr lang="ru-RU" dirty="0" smtClean="0">
                <a:latin typeface="Book Antiqua" pitchFamily="18" charset="0"/>
              </a:rPr>
              <a:t>„</a:t>
            </a:r>
            <a:r>
              <a:rPr lang="ru-RU" dirty="0">
                <a:latin typeface="Book Antiqua" pitchFamily="18" charset="0"/>
              </a:rPr>
              <a:t>Језикофил“ </a:t>
            </a:r>
            <a:r>
              <a:rPr lang="ru-RU" dirty="0">
                <a:solidFill>
                  <a:schemeClr val="accent5"/>
                </a:solidFill>
                <a:latin typeface="Book Antiqua" pitchFamily="18" charset="0"/>
              </a:rPr>
              <a:t>http://</a:t>
            </a:r>
            <a:r>
              <a:rPr lang="ru-RU" dirty="0" smtClean="0">
                <a:solidFill>
                  <a:schemeClr val="accent5"/>
                </a:solidFill>
                <a:latin typeface="Book Antiqua" pitchFamily="18" charset="0"/>
              </a:rPr>
              <a:t>jezikofil.rs/</a:t>
            </a:r>
            <a:r>
              <a:rPr lang="sr-Latn-RS" dirty="0" smtClean="0">
                <a:latin typeface="Book Antiqua" pitchFamily="18" charset="0"/>
              </a:rPr>
              <a:t>)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Verejné vystúpenia, prednášky na pozvanie </a:t>
            </a:r>
          </a:p>
          <a:p>
            <a:pPr marL="0" indent="0">
              <a:buClr>
                <a:schemeClr val="accent5"/>
              </a:buClr>
              <a:buNone/>
            </a:pPr>
            <a:r>
              <a:rPr lang="sk-SK" dirty="0">
                <a:latin typeface="Book Antiqua" pitchFamily="18" charset="0"/>
              </a:rPr>
              <a:t> </a:t>
            </a:r>
            <a:r>
              <a:rPr lang="sk-SK" dirty="0" smtClean="0">
                <a:latin typeface="Book Antiqua" pitchFamily="18" charset="0"/>
              </a:rPr>
              <a:t>     v kultúrnych inštitúciách</a:t>
            </a:r>
            <a:endParaRPr lang="sr-Cyrl-CS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Lingvistické dielne</a:t>
            </a:r>
            <a:endParaRPr lang="sr-Cyrl-C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Princíp otvoreného prístupu</a:t>
            </a:r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Popularizácia vedy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4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Slovník srbochorvátskeho literárneho a národného jazyka </a:t>
            </a:r>
            <a:r>
              <a:rPr lang="sr-Cyrl-RS" dirty="0" smtClean="0">
                <a:latin typeface="Book Antiqua" pitchFamily="18" charset="0"/>
              </a:rPr>
              <a:t>(</a:t>
            </a:r>
            <a:r>
              <a:rPr lang="sk-SK" dirty="0" smtClean="0">
                <a:latin typeface="Book Antiqua" pitchFamily="18" charset="0"/>
              </a:rPr>
              <a:t>Slovník SAVU</a:t>
            </a:r>
            <a:r>
              <a:rPr lang="sr-Cyrl-RS" dirty="0" smtClean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Etymologický slovník srbského jazyka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Slovník cirkevnej slovančiny srbskej redakcie</a:t>
            </a:r>
            <a:endParaRPr lang="sr-Cyrl-CS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Atlas srbských dialektov</a:t>
            </a:r>
            <a:r>
              <a:rPr lang="sr-Cyrl-CS" i="1" dirty="0" smtClean="0">
                <a:latin typeface="Book Antiqua" pitchFamily="18" charset="0"/>
              </a:rPr>
              <a:t> </a:t>
            </a:r>
            <a:r>
              <a:rPr lang="sr-Cyrl-CS" dirty="0" smtClean="0">
                <a:latin typeface="Book Antiqua" pitchFamily="18" charset="0"/>
              </a:rPr>
              <a:t>(</a:t>
            </a:r>
            <a:r>
              <a:rPr lang="sk-SK" dirty="0" smtClean="0">
                <a:latin typeface="Book Antiqua" pitchFamily="18" charset="0"/>
              </a:rPr>
              <a:t>pripravuje sa</a:t>
            </a:r>
            <a:r>
              <a:rPr lang="sr-Cyrl-CS" dirty="0" smtClean="0">
                <a:latin typeface="Book Antiqua" pitchFamily="18" charset="0"/>
              </a:rPr>
              <a:t>) </a:t>
            </a:r>
          </a:p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Slovník nových slov</a:t>
            </a:r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ÚSJ SAVU</a:t>
            </a:r>
            <a:r>
              <a:rPr lang="sr-Cyrl-RS" sz="4000" dirty="0" smtClean="0">
                <a:latin typeface="Book Antiqua" pitchFamily="18" charset="0"/>
              </a:rPr>
              <a:t/>
            </a:r>
            <a:br>
              <a:rPr lang="sr-Cyrl-RS" sz="4000" dirty="0" smtClean="0">
                <a:latin typeface="Book Antiqua" pitchFamily="18" charset="0"/>
              </a:rPr>
            </a:br>
            <a:r>
              <a:rPr lang="sk-SK" sz="4000" dirty="0" smtClean="0">
                <a:latin typeface="Book Antiqua" pitchFamily="18" charset="0"/>
              </a:rPr>
              <a:t>kapitálne publikácie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8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>
              <a:buClr>
                <a:schemeClr val="accent5"/>
              </a:buClr>
            </a:pPr>
            <a:r>
              <a:rPr lang="sr-Cyrl-RS" dirty="0" smtClean="0">
                <a:latin typeface="Book Antiqua" pitchFamily="18" charset="0"/>
              </a:rPr>
              <a:t>23 </a:t>
            </a:r>
            <a:r>
              <a:rPr lang="sk-SK" dirty="0" smtClean="0">
                <a:latin typeface="Book Antiqua" pitchFamily="18" charset="0"/>
              </a:rPr>
              <a:t>monografií</a:t>
            </a:r>
            <a:r>
              <a:rPr lang="sr-Cyrl-RS" dirty="0" smtClean="0">
                <a:latin typeface="Book Antiqua" pitchFamily="18" charset="0"/>
              </a:rPr>
              <a:t> (7 </a:t>
            </a:r>
            <a:r>
              <a:rPr lang="sk-SK" dirty="0" smtClean="0">
                <a:latin typeface="Book Antiqua" pitchFamily="18" charset="0"/>
              </a:rPr>
              <a:t>slovníkov</a:t>
            </a:r>
            <a:r>
              <a:rPr lang="sr-Cyrl-RS" dirty="0" smtClean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r-Cyrl-RS" dirty="0" smtClean="0">
                <a:latin typeface="Book Antiqua" pitchFamily="18" charset="0"/>
              </a:rPr>
              <a:t>645 </a:t>
            </a:r>
            <a:r>
              <a:rPr lang="sk-SK" dirty="0" smtClean="0">
                <a:latin typeface="Book Antiqua" pitchFamily="18" charset="0"/>
              </a:rPr>
              <a:t>originálnych vedeckých prác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 smtClean="0">
                <a:latin typeface="Book Antiqua" pitchFamily="18" charset="0"/>
              </a:rPr>
              <a:t>84 </a:t>
            </a:r>
            <a:r>
              <a:rPr lang="sk-SK" dirty="0" smtClean="0">
                <a:latin typeface="Book Antiqua" pitchFamily="18" charset="0"/>
              </a:rPr>
              <a:t>recenzií a kroník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 smtClean="0">
                <a:latin typeface="Book Antiqua" pitchFamily="18" charset="0"/>
              </a:rPr>
              <a:t>442 </a:t>
            </a:r>
            <a:r>
              <a:rPr lang="sk-SK" dirty="0" smtClean="0">
                <a:latin typeface="Book Antiqua" pitchFamily="18" charset="0"/>
              </a:rPr>
              <a:t>vystúpení na vedeckých konferenciách</a:t>
            </a:r>
            <a:endParaRPr lang="sr-Cyrl-RS" dirty="0" smtClean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Ilustrácia výsledkov</a:t>
            </a:r>
            <a:r>
              <a:rPr lang="sr-Cyrl-RS" sz="4000" dirty="0" smtClean="0">
                <a:latin typeface="Book Antiqua" pitchFamily="18" charset="0"/>
              </a:rPr>
              <a:t/>
            </a:r>
            <a:br>
              <a:rPr lang="sr-Cyrl-RS" sz="4000" dirty="0" smtClean="0">
                <a:latin typeface="Book Antiqua" pitchFamily="18" charset="0"/>
              </a:rPr>
            </a:br>
            <a:r>
              <a:rPr lang="sr-Cyrl-RS" sz="4000" dirty="0" smtClean="0">
                <a:latin typeface="Book Antiqua" pitchFamily="18" charset="0"/>
              </a:rPr>
              <a:t>2017</a:t>
            </a:r>
            <a:r>
              <a:rPr lang="sk-SK" sz="4000" dirty="0" smtClean="0">
                <a:latin typeface="Book Antiqua" pitchFamily="18" charset="0"/>
              </a:rPr>
              <a:t> </a:t>
            </a:r>
            <a:r>
              <a:rPr lang="sr-Cyrl-RS" sz="4000" dirty="0" smtClean="0">
                <a:latin typeface="Book Antiqua" pitchFamily="18" charset="0"/>
              </a:rPr>
              <a:t>–</a:t>
            </a:r>
            <a:r>
              <a:rPr lang="sk-SK" sz="4000" dirty="0" smtClean="0">
                <a:latin typeface="Book Antiqua" pitchFamily="18" charset="0"/>
              </a:rPr>
              <a:t> </a:t>
            </a:r>
            <a:r>
              <a:rPr lang="sr-Cyrl-RS" sz="4000" dirty="0" smtClean="0">
                <a:latin typeface="Book Antiqua" pitchFamily="18" charset="0"/>
              </a:rPr>
              <a:t>2019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Srbský dialektologický zborník</a:t>
            </a:r>
            <a:r>
              <a:rPr lang="sr-Cyrl-RS" dirty="0">
                <a:latin typeface="Book Antiqua" pitchFamily="18" charset="0"/>
              </a:rPr>
              <a:t> (</a:t>
            </a:r>
            <a:r>
              <a:rPr lang="sk-SK" dirty="0">
                <a:latin typeface="Book Antiqua" pitchFamily="18" charset="0"/>
              </a:rPr>
              <a:t>od r.</a:t>
            </a:r>
            <a:r>
              <a:rPr lang="sr-Cyrl-RS" dirty="0">
                <a:latin typeface="Book Antiqua" pitchFamily="18" charset="0"/>
              </a:rPr>
              <a:t> 1905)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Južnoslovanský filológ</a:t>
            </a:r>
            <a:r>
              <a:rPr lang="sr-Cyrl-RS" dirty="0">
                <a:latin typeface="Book Antiqua" pitchFamily="18" charset="0"/>
              </a:rPr>
              <a:t> (</a:t>
            </a:r>
            <a:r>
              <a:rPr lang="sk-SK" dirty="0">
                <a:latin typeface="Book Antiqua" pitchFamily="18" charset="0"/>
              </a:rPr>
              <a:t>od r. </a:t>
            </a:r>
            <a:r>
              <a:rPr lang="sr-Cyrl-RS" dirty="0">
                <a:latin typeface="Book Antiqua" pitchFamily="18" charset="0"/>
              </a:rPr>
              <a:t>1913)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Náš jazyk</a:t>
            </a:r>
            <a:r>
              <a:rPr lang="sr-Cyrl-RS" dirty="0">
                <a:latin typeface="Book Antiqua" pitchFamily="18" charset="0"/>
              </a:rPr>
              <a:t> (о</a:t>
            </a:r>
            <a:r>
              <a:rPr lang="sk-SK" dirty="0">
                <a:latin typeface="Book Antiqua" pitchFamily="18" charset="0"/>
              </a:rPr>
              <a:t>d r. </a:t>
            </a:r>
            <a:r>
              <a:rPr lang="sr-Cyrl-RS" dirty="0">
                <a:latin typeface="Book Antiqua" pitchFamily="18" charset="0"/>
              </a:rPr>
              <a:t>1932)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Lingvistické aktuality</a:t>
            </a:r>
            <a:r>
              <a:rPr lang="sr-Cyrl-CS" dirty="0">
                <a:latin typeface="Book Antiqua" pitchFamily="18" charset="0"/>
              </a:rPr>
              <a:t> (</a:t>
            </a:r>
            <a:r>
              <a:rPr lang="sk-SK" dirty="0">
                <a:latin typeface="Book Antiqua" pitchFamily="18" charset="0"/>
              </a:rPr>
              <a:t>od r.</a:t>
            </a:r>
            <a:r>
              <a:rPr lang="sr-Cyrl-CS" dirty="0">
                <a:latin typeface="Book Antiqua" pitchFamily="18" charset="0"/>
              </a:rPr>
              <a:t> 2000, </a:t>
            </a:r>
            <a:r>
              <a:rPr lang="sk-SK" dirty="0">
                <a:latin typeface="Book Antiqua" pitchFamily="18" charset="0"/>
              </a:rPr>
              <a:t>v elektronickej podobe</a:t>
            </a:r>
            <a:r>
              <a:rPr lang="sr-Cyrl-CS" dirty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Knižnica Južnoslovanského filológa</a:t>
            </a:r>
            <a:r>
              <a:rPr lang="sr-Cyrl-CS" i="1" dirty="0">
                <a:latin typeface="Book Antiqua" pitchFamily="18" charset="0"/>
              </a:rPr>
              <a:t> </a:t>
            </a:r>
            <a:r>
              <a:rPr lang="sr-Cyrl-CS" dirty="0">
                <a:latin typeface="Book Antiqua" pitchFamily="18" charset="0"/>
              </a:rPr>
              <a:t>(</a:t>
            </a:r>
            <a:r>
              <a:rPr lang="sk-SK" dirty="0">
                <a:latin typeface="Book Antiqua" pitchFamily="18" charset="0"/>
              </a:rPr>
              <a:t>od r.</a:t>
            </a:r>
            <a:r>
              <a:rPr lang="sr-Cyrl-CS" dirty="0">
                <a:latin typeface="Book Antiqua" pitchFamily="18" charset="0"/>
              </a:rPr>
              <a:t> 1971)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Monografie</a:t>
            </a:r>
            <a:r>
              <a:rPr lang="sr-Cyrl-CS" dirty="0">
                <a:latin typeface="Book Antiqua" pitchFamily="18" charset="0"/>
              </a:rPr>
              <a:t> (</a:t>
            </a:r>
            <a:r>
              <a:rPr lang="sk-SK" dirty="0">
                <a:latin typeface="Book Antiqua" pitchFamily="18" charset="0"/>
              </a:rPr>
              <a:t>od r.</a:t>
            </a:r>
            <a:r>
              <a:rPr lang="sr-Cyrl-CS" dirty="0">
                <a:latin typeface="Book Antiqua" pitchFamily="18" charset="0"/>
              </a:rPr>
              <a:t> 2004) 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Zborník Ústavu srbského jazyka SAVU</a:t>
            </a:r>
            <a:r>
              <a:rPr lang="sr-Cyrl-CS" i="1" dirty="0">
                <a:latin typeface="Book Antiqua" pitchFamily="18" charset="0"/>
              </a:rPr>
              <a:t> </a:t>
            </a:r>
            <a:r>
              <a:rPr lang="sr-Cyrl-CS" dirty="0">
                <a:latin typeface="Book Antiqua" pitchFamily="18" charset="0"/>
              </a:rPr>
              <a:t>(</a:t>
            </a:r>
            <a:r>
              <a:rPr lang="sk-SK" dirty="0">
                <a:latin typeface="Book Antiqua" pitchFamily="18" charset="0"/>
              </a:rPr>
              <a:t>od r.</a:t>
            </a:r>
            <a:r>
              <a:rPr lang="sr-Cyrl-CS" dirty="0">
                <a:latin typeface="Book Antiqua" pitchFamily="18" charset="0"/>
              </a:rPr>
              <a:t> 2006) 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Staroslovienske a srbské dedičstvo</a:t>
            </a:r>
            <a:r>
              <a:rPr lang="sr-Cyrl-RS" dirty="0">
                <a:latin typeface="Book Antiqua" pitchFamily="18" charset="0"/>
              </a:rPr>
              <a:t> / </a:t>
            </a:r>
            <a:r>
              <a:rPr lang="sr-Latn-RS" i="1" dirty="0">
                <a:latin typeface="Book Antiqua" pitchFamily="18" charset="0"/>
              </a:rPr>
              <a:t>Palaeoslavica et Serbica antiqua</a:t>
            </a:r>
            <a:r>
              <a:rPr lang="sr-Cyrl-RS" dirty="0">
                <a:latin typeface="Book Antiqua" pitchFamily="18" charset="0"/>
              </a:rPr>
              <a:t>  (</a:t>
            </a:r>
            <a:r>
              <a:rPr lang="sk-SK" dirty="0">
                <a:latin typeface="Book Antiqua" pitchFamily="18" charset="0"/>
              </a:rPr>
              <a:t>od r.</a:t>
            </a:r>
            <a:r>
              <a:rPr lang="sr-Cyrl-RS" dirty="0">
                <a:latin typeface="Book Antiqua" pitchFamily="18" charset="0"/>
              </a:rPr>
              <a:t> 2014)</a:t>
            </a:r>
            <a:endParaRPr lang="sr-Cyrl-C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>
                <a:latin typeface="Book Antiqua" pitchFamily="18" charset="0"/>
              </a:rPr>
              <a:t>špeciálne vydania, tematické zborníky, zborníky </a:t>
            </a:r>
          </a:p>
          <a:p>
            <a:pPr marL="0" indent="0">
              <a:buClr>
                <a:schemeClr val="accent5"/>
              </a:buClr>
              <a:buNone/>
            </a:pPr>
            <a:r>
              <a:rPr lang="sk-SK" dirty="0">
                <a:latin typeface="Book Antiqua" pitchFamily="18" charset="0"/>
              </a:rPr>
              <a:t>     z vedeckých konferencií atď.</a:t>
            </a:r>
            <a:r>
              <a:rPr lang="sr-Cyrl-CS" dirty="0">
                <a:latin typeface="Book Antiqua" pitchFamily="18" charset="0"/>
              </a:rPr>
              <a:t> (</a:t>
            </a:r>
            <a:r>
              <a:rPr lang="sk-SK" i="1" dirty="0">
                <a:latin typeface="Book Antiqua" pitchFamily="18" charset="0"/>
              </a:rPr>
              <a:t>pozri</a:t>
            </a:r>
            <a:r>
              <a:rPr lang="sk-SK" dirty="0">
                <a:latin typeface="Book Antiqua" pitchFamily="18" charset="0"/>
              </a:rPr>
              <a:t> webové stránky</a:t>
            </a:r>
            <a:r>
              <a:rPr lang="sr-Cyrl-CS" dirty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Vydavateľská činnosť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7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en-US" dirty="0"/>
              <a:t>EFNIL</a:t>
            </a:r>
            <a:r>
              <a:rPr lang="sr-Latn-CS" dirty="0"/>
              <a:t> – </a:t>
            </a:r>
            <a:r>
              <a:rPr lang="en-US" dirty="0"/>
              <a:t>European Federation of National Institutions for Languages </a:t>
            </a:r>
            <a:r>
              <a:rPr lang="en-US" dirty="0">
                <a:solidFill>
                  <a:schemeClr val="accent5"/>
                </a:solidFill>
              </a:rPr>
              <a:t>http</a:t>
            </a:r>
            <a:r>
              <a:rPr lang="sr-Latn-CS" dirty="0">
                <a:solidFill>
                  <a:schemeClr val="accent5"/>
                </a:solidFill>
              </a:rPr>
              <a:t>://</a:t>
            </a:r>
            <a:r>
              <a:rPr lang="en-US" dirty="0">
                <a:solidFill>
                  <a:schemeClr val="accent5"/>
                </a:solidFill>
              </a:rPr>
              <a:t>www</a:t>
            </a:r>
            <a:r>
              <a:rPr lang="sr-Latn-CS" dirty="0">
                <a:solidFill>
                  <a:schemeClr val="accent5"/>
                </a:solidFill>
              </a:rPr>
              <a:t>.</a:t>
            </a:r>
            <a:r>
              <a:rPr lang="en-US" dirty="0" err="1">
                <a:solidFill>
                  <a:schemeClr val="accent5"/>
                </a:solidFill>
              </a:rPr>
              <a:t>efnil</a:t>
            </a:r>
            <a:r>
              <a:rPr lang="sr-Latn-CS" dirty="0">
                <a:solidFill>
                  <a:schemeClr val="accent5"/>
                </a:solidFill>
              </a:rPr>
              <a:t>.</a:t>
            </a:r>
            <a:r>
              <a:rPr lang="en-US" dirty="0">
                <a:solidFill>
                  <a:schemeClr val="accent5"/>
                </a:solidFill>
              </a:rPr>
              <a:t>org</a:t>
            </a:r>
            <a:r>
              <a:rPr lang="sr-Latn-CS" dirty="0">
                <a:solidFill>
                  <a:schemeClr val="accent5"/>
                </a:solidFill>
              </a:rPr>
              <a:t>/</a:t>
            </a:r>
            <a:r>
              <a:rPr lang="en-US" dirty="0">
                <a:solidFill>
                  <a:schemeClr val="accent5"/>
                </a:solidFill>
              </a:rPr>
              <a:t>partners</a:t>
            </a:r>
            <a:r>
              <a:rPr lang="sr-Latn-CS" dirty="0">
                <a:solidFill>
                  <a:schemeClr val="accent5"/>
                </a:solidFill>
              </a:rPr>
              <a:t>/</a:t>
            </a:r>
            <a:r>
              <a:rPr lang="en-US" dirty="0" err="1">
                <a:solidFill>
                  <a:schemeClr val="accent5"/>
                </a:solidFill>
              </a:rPr>
              <a:t>republika</a:t>
            </a:r>
            <a:r>
              <a:rPr lang="sr-Latn-CS" dirty="0">
                <a:solidFill>
                  <a:schemeClr val="accent5"/>
                </a:solidFill>
              </a:rPr>
              <a:t>-</a:t>
            </a:r>
            <a:r>
              <a:rPr lang="en-US" dirty="0" err="1">
                <a:solidFill>
                  <a:schemeClr val="accent5"/>
                </a:solidFill>
              </a:rPr>
              <a:t>srbija</a:t>
            </a:r>
            <a:r>
              <a:rPr lang="sr-Latn-CS" dirty="0">
                <a:solidFill>
                  <a:schemeClr val="accent5"/>
                </a:solidFill>
              </a:rPr>
              <a:t>/</a:t>
            </a:r>
            <a:r>
              <a:rPr lang="en-US" dirty="0" err="1">
                <a:solidFill>
                  <a:schemeClr val="accent5"/>
                </a:solidFill>
              </a:rPr>
              <a:t>english</a:t>
            </a:r>
            <a:endParaRPr lang="sr-Cyrl-RS" dirty="0" smtClean="0">
              <a:solidFill>
                <a:schemeClr val="accent5"/>
              </a:solidFill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Medzinárodná spolupráca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7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5"/>
              </a:buClr>
            </a:pPr>
            <a:r>
              <a:rPr lang="sk-SK" dirty="0">
                <a:solidFill>
                  <a:schemeClr val="tx1"/>
                </a:solidFill>
                <a:latin typeface="Book Antiqua" pitchFamily="18" charset="0"/>
              </a:rPr>
              <a:t>„</a:t>
            </a:r>
            <a:r>
              <a:rPr lang="sr-Cyrl-RS" i="1" dirty="0">
                <a:solidFill>
                  <a:schemeClr val="tx1"/>
                </a:solidFill>
                <a:latin typeface="Book Antiqua" pitchFamily="18" charset="0"/>
              </a:rPr>
              <a:t>Расковник</a:t>
            </a:r>
            <a:r>
              <a:rPr lang="sk-SK" dirty="0">
                <a:solidFill>
                  <a:schemeClr val="tx1"/>
                </a:solidFill>
                <a:latin typeface="Book Antiqua" pitchFamily="18" charset="0"/>
              </a:rPr>
              <a:t>“</a:t>
            </a:r>
            <a:r>
              <a:rPr lang="sr-Cyrl-RS" dirty="0">
                <a:latin typeface="Book Antiqua" pitchFamily="18" charset="0"/>
              </a:rPr>
              <a:t> (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http://raskovnik.org/</a:t>
            </a:r>
            <a:r>
              <a:rPr lang="sr-Cyrl-RS" dirty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k-SK" dirty="0">
                <a:latin typeface="Book Antiqua" pitchFamily="18" charset="0"/>
              </a:rPr>
              <a:t>Digitalizovaná lexikálna kartotéka </a:t>
            </a:r>
            <a:r>
              <a:rPr lang="sk-SK" i="1" dirty="0">
                <a:latin typeface="Book Antiqua" pitchFamily="18" charset="0"/>
              </a:rPr>
              <a:t>Slovníka SAVU</a:t>
            </a:r>
            <a:endParaRPr lang="sr-Cyrl-RS" i="1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Prepis</a:t>
            </a:r>
            <a:r>
              <a:rPr lang="sr-Cyrl-RS" dirty="0">
                <a:latin typeface="Book Antiqua" pitchFamily="18" charset="0"/>
              </a:rPr>
              <a:t> (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http://www.prepis.org/</a:t>
            </a:r>
            <a:r>
              <a:rPr lang="sr-Cyrl-RS" dirty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Register pojmov srbskej kultúry</a:t>
            </a:r>
            <a:r>
              <a:rPr lang="sr-Cyrl-RS" i="1" dirty="0">
                <a:latin typeface="Book Antiqua" pitchFamily="18" charset="0"/>
              </a:rPr>
              <a:t> </a:t>
            </a:r>
            <a:r>
              <a:rPr lang="sr-Cyrl-RS" dirty="0">
                <a:latin typeface="Book Antiqua" pitchFamily="18" charset="0"/>
              </a:rPr>
              <a:t>(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http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://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www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.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pojmovnik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.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etno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-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institut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.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co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.</a:t>
            </a:r>
            <a:r>
              <a:rPr lang="sr-Latn-RS" dirty="0">
                <a:solidFill>
                  <a:schemeClr val="accent5"/>
                </a:solidFill>
                <a:latin typeface="Book Antiqua" pitchFamily="18" charset="0"/>
              </a:rPr>
              <a:t>rs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/</a:t>
            </a:r>
            <a:r>
              <a:rPr lang="sr-Cyrl-RS" dirty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k-SK" i="1" dirty="0">
                <a:latin typeface="Book Antiqua" pitchFamily="18" charset="0"/>
              </a:rPr>
              <a:t>Digitálny archív vydaní SAVU</a:t>
            </a:r>
            <a:r>
              <a:rPr lang="sr-Cyrl-RS" i="1" dirty="0">
                <a:latin typeface="Book Antiqua" pitchFamily="18" charset="0"/>
              </a:rPr>
              <a:t> – </a:t>
            </a:r>
            <a:r>
              <a:rPr lang="sk-SK" i="1" dirty="0">
                <a:latin typeface="Book Antiqua" pitchFamily="18" charset="0"/>
              </a:rPr>
              <a:t>DAVS</a:t>
            </a:r>
            <a:r>
              <a:rPr lang="sr-Cyrl-RS" dirty="0">
                <a:latin typeface="Book Antiqua" pitchFamily="18" charset="0"/>
              </a:rPr>
              <a:t> (</a:t>
            </a:r>
            <a:r>
              <a:rPr lang="sr-Cyrl-RS" dirty="0">
                <a:solidFill>
                  <a:schemeClr val="accent5"/>
                </a:solidFill>
                <a:latin typeface="Book Antiqua" pitchFamily="18" charset="0"/>
              </a:rPr>
              <a:t>http://dais.sanu.ac.rs/handle/123456789/905</a:t>
            </a:r>
            <a:r>
              <a:rPr lang="sr-Cyrl-RS" dirty="0">
                <a:latin typeface="Book Antiqua" pitchFamily="18" charset="0"/>
              </a:rPr>
              <a:t>)</a:t>
            </a:r>
            <a:endParaRPr lang="sk-SK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endParaRPr lang="sk-SK" dirty="0">
              <a:latin typeface="Book Antiqua" pitchFamily="18" charset="0"/>
            </a:endParaRPr>
          </a:p>
          <a:p>
            <a:pPr marL="0" indent="0">
              <a:buClr>
                <a:schemeClr val="accent5"/>
              </a:buClr>
              <a:buNone/>
            </a:pPr>
            <a:r>
              <a:rPr lang="sk-SK" sz="3900" dirty="0">
                <a:latin typeface="Book Antiqua" pitchFamily="18" charset="0"/>
              </a:rPr>
              <a:t>*</a:t>
            </a:r>
            <a:r>
              <a:rPr lang="sk-SK" sz="1900" dirty="0">
                <a:latin typeface="Book Antiqua" pitchFamily="18" charset="0"/>
              </a:rPr>
              <a:t> </a:t>
            </a:r>
            <a:r>
              <a:rPr lang="sk-SK" sz="1900" b="1" i="1" dirty="0">
                <a:latin typeface="Book Antiqua" pitchFamily="18" charset="0"/>
              </a:rPr>
              <a:t>RASKOVNIK</a:t>
            </a:r>
            <a:r>
              <a:rPr lang="sk-SK" sz="1900" dirty="0">
                <a:latin typeface="Book Antiqua" pitchFamily="18" charset="0"/>
              </a:rPr>
              <a:t> = zázračná rastlina v slovanskej mytológii, ktorá dokázala otvoriť každý zámok; </a:t>
            </a:r>
            <a:r>
              <a:rPr lang="sk-SK" sz="1900" i="1" dirty="0">
                <a:latin typeface="Book Antiqua" pitchFamily="18" charset="0"/>
              </a:rPr>
              <a:t>lat. </a:t>
            </a:r>
            <a:r>
              <a:rPr lang="sk-SK" sz="1900" dirty="0" err="1"/>
              <a:t>Marsilea</a:t>
            </a:r>
            <a:r>
              <a:rPr lang="sk-SK" sz="1900" dirty="0"/>
              <a:t> </a:t>
            </a:r>
            <a:r>
              <a:rPr lang="sk-SK" sz="1900" dirty="0" err="1"/>
              <a:t>quadrifolia</a:t>
            </a:r>
            <a:r>
              <a:rPr lang="sk-SK" sz="1900" dirty="0"/>
              <a:t> (</a:t>
            </a:r>
            <a:r>
              <a:rPr lang="sk-SK" sz="1900" i="1" dirty="0"/>
              <a:t>slov. </a:t>
            </a:r>
            <a:r>
              <a:rPr lang="sk-SK" sz="1900" dirty="0" err="1"/>
              <a:t>marsilia</a:t>
            </a:r>
            <a:r>
              <a:rPr lang="sk-SK" sz="1900" dirty="0"/>
              <a:t> štvorlistá)</a:t>
            </a:r>
            <a:endParaRPr lang="sr-Cyrl-RS" sz="1900" dirty="0">
              <a:latin typeface="Book Antiqua" pitchFamily="18" charset="0"/>
            </a:endParaRPr>
          </a:p>
          <a:p>
            <a:pPr marL="0" indent="0">
              <a:buNone/>
            </a:pPr>
            <a:endParaRPr lang="sr-Cyrl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8953" cy="1828800"/>
          </a:xfrm>
        </p:spPr>
        <p:txBody>
          <a:bodyPr>
            <a:noAutofit/>
          </a:bodyPr>
          <a:lstStyle/>
          <a:p>
            <a:r>
              <a:rPr lang="sk-SK" sz="4000" dirty="0" smtClean="0">
                <a:latin typeface="Book Antiqua" pitchFamily="18" charset="0"/>
              </a:rPr>
              <a:t>ÚSJ SAVU </a:t>
            </a:r>
            <a:br>
              <a:rPr lang="sk-SK" sz="4000" dirty="0" smtClean="0">
                <a:latin typeface="Book Antiqua" pitchFamily="18" charset="0"/>
              </a:rPr>
            </a:br>
            <a:r>
              <a:rPr lang="sk-SK" sz="4000" dirty="0" smtClean="0">
                <a:latin typeface="Book Antiqua" pitchFamily="18" charset="0"/>
              </a:rPr>
              <a:t>v digitálnom prostredí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sr-Cyrl-CS" dirty="0" smtClean="0">
                <a:latin typeface="Book Antiqua" pitchFamily="18" charset="0"/>
              </a:rPr>
              <a:t>22. </a:t>
            </a:r>
            <a:r>
              <a:rPr lang="sk-SK" dirty="0" smtClean="0">
                <a:latin typeface="Book Antiqua" pitchFamily="18" charset="0"/>
              </a:rPr>
              <a:t>zväzok </a:t>
            </a:r>
            <a:r>
              <a:rPr lang="sk-SK" i="1" dirty="0" smtClean="0">
                <a:latin typeface="Book Antiqua" pitchFamily="18" charset="0"/>
              </a:rPr>
              <a:t>Slovníka SAVU</a:t>
            </a:r>
            <a:endParaRPr lang="sr-Cyrl-RS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i="1" dirty="0" smtClean="0"/>
              <a:t>Slovník cirkevnej slovančiny srbskej redakcie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 smtClean="0">
                <a:latin typeface="Book Antiqua" pitchFamily="18" charset="0"/>
              </a:rPr>
              <a:t>4. </a:t>
            </a:r>
            <a:r>
              <a:rPr lang="sk-SK" dirty="0" smtClean="0">
                <a:latin typeface="Book Antiqua" pitchFamily="18" charset="0"/>
              </a:rPr>
              <a:t>zväzok</a:t>
            </a:r>
            <a:r>
              <a:rPr lang="sr-Cyrl-RS" dirty="0" smtClean="0">
                <a:latin typeface="Book Antiqua" pitchFamily="18" charset="0"/>
              </a:rPr>
              <a:t> </a:t>
            </a:r>
            <a:r>
              <a:rPr lang="sk-SK" i="1" dirty="0" smtClean="0">
                <a:latin typeface="Book Antiqua" pitchFamily="18" charset="0"/>
              </a:rPr>
              <a:t>Etymologického slovníka srbského jazyka</a:t>
            </a:r>
            <a:endParaRPr lang="sr-Cyrl-RS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/>
              <a:t>Prvý zväzok </a:t>
            </a:r>
            <a:r>
              <a:rPr lang="sk-SK" i="1" dirty="0" smtClean="0"/>
              <a:t>Príručného etymologického slovníka srbského jazyka</a:t>
            </a:r>
            <a:r>
              <a:rPr lang="sr-Cyrl-RS" dirty="0" smtClean="0"/>
              <a:t> (А</a:t>
            </a:r>
            <a:r>
              <a:rPr lang="sk-SK" dirty="0" smtClean="0"/>
              <a:t> </a:t>
            </a:r>
            <a:r>
              <a:rPr lang="sr-Cyrl-RS" dirty="0" smtClean="0"/>
              <a:t>–</a:t>
            </a:r>
            <a:r>
              <a:rPr lang="sk-SK" dirty="0" smtClean="0"/>
              <a:t> </a:t>
            </a:r>
            <a:r>
              <a:rPr lang="sr-Cyrl-RS" dirty="0" smtClean="0"/>
              <a:t>О</a:t>
            </a:r>
            <a:r>
              <a:rPr lang="sr-Cyrl-RS" dirty="0"/>
              <a:t>)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/>
              <a:t>Prvý (skúšobný) lexikálny zväzok </a:t>
            </a:r>
            <a:r>
              <a:rPr lang="sk-SK" i="1" dirty="0" smtClean="0"/>
              <a:t>Srbského dialektologického atlasu</a:t>
            </a:r>
            <a:endParaRPr lang="sr-Cyrl-RS" i="1" dirty="0" smtClean="0">
              <a:latin typeface="Book Antiqua" pitchFamily="18" charset="0"/>
            </a:endParaRPr>
          </a:p>
          <a:p>
            <a:pPr marL="0" indent="0">
              <a:buNone/>
            </a:pPr>
            <a:endParaRPr lang="sr-Cyrl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81200"/>
          </a:xfrm>
        </p:spPr>
        <p:txBody>
          <a:bodyPr>
            <a:noAutofit/>
          </a:bodyPr>
          <a:lstStyle/>
          <a:p>
            <a:r>
              <a:rPr lang="sk-SK" sz="4000" dirty="0" smtClean="0">
                <a:latin typeface="Book Antiqua" pitchFamily="18" charset="0"/>
              </a:rPr>
              <a:t>ÚSJ SAVU</a:t>
            </a:r>
            <a:r>
              <a:rPr lang="sr-Cyrl-RS" sz="4000" dirty="0" smtClean="0">
                <a:latin typeface="Book Antiqua" pitchFamily="18" charset="0"/>
              </a:rPr>
              <a:t> </a:t>
            </a:r>
            <a:br>
              <a:rPr lang="sr-Cyrl-RS" sz="4000" dirty="0" smtClean="0">
                <a:latin typeface="Book Antiqua" pitchFamily="18" charset="0"/>
              </a:rPr>
            </a:br>
            <a:r>
              <a:rPr lang="sk-SK" sz="3600" dirty="0" smtClean="0">
                <a:latin typeface="Book Antiqua" pitchFamily="18" charset="0"/>
              </a:rPr>
              <a:t>plány a možnosti spolupráce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8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Zaznamenáva a opisuje nové (lexikálne) javy v srbskom jazyku v kontexte epidémie COVID-19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Prispieva k modernizácii a doplneniu srbskej lexikálnej normy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en-US" dirty="0">
                <a:solidFill>
                  <a:srgbClr val="C00000"/>
                </a:solidFill>
                <a:latin typeface="Book Antiqua" pitchFamily="18" charset="0"/>
              </a:rPr>
              <a:t>http://www.isj.sanu.ac.rs/recnik-pojmova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/</a:t>
            </a:r>
            <a:endParaRPr lang="sr-Cyrl-RS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1" algn="just"/>
            <a:r>
              <a:rPr lang="ru-RU" b="1" dirty="0">
                <a:latin typeface="Book Antiqua" pitchFamily="18" charset="0"/>
              </a:rPr>
              <a:t>ковид (19)</a:t>
            </a:r>
            <a:r>
              <a:rPr lang="ru-RU" dirty="0">
                <a:latin typeface="Book Antiqua" pitchFamily="18" charset="0"/>
              </a:rPr>
              <a:t> м болест коју изазива нови сој коронавируса </a:t>
            </a:r>
            <a:r>
              <a:rPr lang="en-US" dirty="0">
                <a:latin typeface="Book Antiqua" pitchFamily="18" charset="0"/>
              </a:rPr>
              <a:t>SARS-CoV-2 (</a:t>
            </a:r>
            <a:r>
              <a:rPr lang="ru-RU" dirty="0">
                <a:latin typeface="Book Antiqua" pitchFamily="18" charset="0"/>
              </a:rPr>
              <a:t>тешки акутни респираторни синдром); скраћеница од енглеских речи </a:t>
            </a:r>
            <a:r>
              <a:rPr lang="en-US" i="1" dirty="0">
                <a:latin typeface="Book Antiqua" pitchFamily="18" charset="0"/>
              </a:rPr>
              <a:t>coronavirus disease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ru-RU" dirty="0">
                <a:latin typeface="Book Antiqua" pitchFamily="18" charset="0"/>
              </a:rPr>
              <a:t>којој је додат број 19 јер је болест откривена 2019. године.</a:t>
            </a:r>
          </a:p>
          <a:p>
            <a:pPr lvl="2" algn="just"/>
            <a:r>
              <a:rPr lang="ru-RU" sz="1400" dirty="0">
                <a:latin typeface="Book Antiqua" pitchFamily="18" charset="0"/>
              </a:rPr>
              <a:t>Нова болест (ковид 19) се појавила 99 година након пандемије шпанске грознице, од које је боловала трећина светске популације, а услед ње је умрло више од 50 милиона људи (</a:t>
            </a:r>
            <a:r>
              <a:rPr lang="en-US" sz="1400" dirty="0">
                <a:latin typeface="Book Antiqua" pitchFamily="18" charset="0"/>
              </a:rPr>
              <a:t>politika.rs, 31. 3. 2020); </a:t>
            </a:r>
            <a:r>
              <a:rPr lang="en-US" sz="1400" dirty="0" err="1">
                <a:latin typeface="Book Antiqua" pitchFamily="18" charset="0"/>
              </a:rPr>
              <a:t>Ministarstvo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zdravlja</a:t>
            </a:r>
            <a:r>
              <a:rPr lang="en-US" sz="1400" dirty="0">
                <a:latin typeface="Book Antiqua" pitchFamily="18" charset="0"/>
              </a:rPr>
              <a:t>: Ne </a:t>
            </a:r>
            <a:r>
              <a:rPr lang="en-US" sz="1400" dirty="0" err="1">
                <a:latin typeface="Book Antiqua" pitchFamily="18" charset="0"/>
              </a:rPr>
              <a:t>čekati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komplikacije</a:t>
            </a:r>
            <a:r>
              <a:rPr lang="en-US" sz="1400" dirty="0">
                <a:latin typeface="Book Antiqua" pitchFamily="18" charset="0"/>
              </a:rPr>
              <a:t>, </a:t>
            </a:r>
            <a:r>
              <a:rPr lang="en-US" sz="1400" dirty="0" err="1">
                <a:latin typeface="Book Antiqua" pitchFamily="18" charset="0"/>
              </a:rPr>
              <a:t>idite</a:t>
            </a:r>
            <a:r>
              <a:rPr lang="en-US" sz="1400" dirty="0">
                <a:latin typeface="Book Antiqua" pitchFamily="18" charset="0"/>
              </a:rPr>
              <a:t> u </a:t>
            </a:r>
            <a:r>
              <a:rPr lang="en-US" sz="1400" dirty="0" err="1">
                <a:latin typeface="Book Antiqua" pitchFamily="18" charset="0"/>
              </a:rPr>
              <a:t>ambulantu</a:t>
            </a:r>
            <a:r>
              <a:rPr lang="en-US" sz="1400" dirty="0">
                <a:latin typeface="Book Antiqua" pitchFamily="18" charset="0"/>
              </a:rPr>
              <a:t> kovid-19 </a:t>
            </a:r>
            <a:r>
              <a:rPr lang="en-US" sz="1400" dirty="0" err="1">
                <a:latin typeface="Book Antiqua" pitchFamily="18" charset="0"/>
              </a:rPr>
              <a:t>čim</a:t>
            </a:r>
            <a:r>
              <a:rPr lang="en-US" sz="1400" dirty="0">
                <a:latin typeface="Book Antiqua" pitchFamily="18" charset="0"/>
              </a:rPr>
              <a:t> se </a:t>
            </a:r>
            <a:r>
              <a:rPr lang="en-US" sz="1400" dirty="0" err="1">
                <a:latin typeface="Book Antiqua" pitchFamily="18" charset="0"/>
              </a:rPr>
              <a:t>pojave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err="1">
                <a:latin typeface="Book Antiqua" pitchFamily="18" charset="0"/>
              </a:rPr>
              <a:t>simptomi</a:t>
            </a:r>
            <a:r>
              <a:rPr lang="en-US" sz="1400" dirty="0">
                <a:latin typeface="Book Antiqua" pitchFamily="18" charset="0"/>
              </a:rPr>
              <a:t> (rts.rs, 1. 4. 2020); </a:t>
            </a:r>
            <a:r>
              <a:rPr lang="ru-RU" sz="1400" dirty="0">
                <a:latin typeface="Book Antiqua" pitchFamily="18" charset="0"/>
              </a:rPr>
              <a:t>Ковид 19 стигао и у Србију (</a:t>
            </a:r>
            <a:r>
              <a:rPr lang="en-US" sz="1400" dirty="0">
                <a:latin typeface="Book Antiqua" pitchFamily="18" charset="0"/>
              </a:rPr>
              <a:t>rts.rs, 6. 3. 2020).</a:t>
            </a:r>
          </a:p>
          <a:p>
            <a:pPr>
              <a:buClr>
                <a:schemeClr val="accent5"/>
              </a:buClr>
            </a:pPr>
            <a:endParaRPr lang="sr-Cyrl-RS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marL="0" indent="0">
              <a:buClr>
                <a:schemeClr val="accent5"/>
              </a:buClr>
              <a:buNone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606553" cy="1676400"/>
          </a:xfrm>
        </p:spPr>
        <p:txBody>
          <a:bodyPr>
            <a:noAutofit/>
          </a:bodyPr>
          <a:lstStyle/>
          <a:p>
            <a:r>
              <a:rPr lang="sk-SK" sz="4000" i="1" dirty="0" smtClean="0">
                <a:latin typeface="Book Antiqua" pitchFamily="18" charset="0"/>
              </a:rPr>
              <a:t>Slovník pojmov </a:t>
            </a:r>
            <a:br>
              <a:rPr lang="sk-SK" sz="4000" i="1" dirty="0" smtClean="0">
                <a:latin typeface="Book Antiqua" pitchFamily="18" charset="0"/>
              </a:rPr>
            </a:br>
            <a:r>
              <a:rPr lang="sk-SK" sz="3600" i="1" dirty="0" smtClean="0">
                <a:latin typeface="Book Antiqua" pitchFamily="18" charset="0"/>
              </a:rPr>
              <a:t>z obdobia epidémie COVID-19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1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Systematický výskum srbského jazyka v súčasnosti a minulosti</a:t>
            </a:r>
            <a:r>
              <a:rPr lang="sr-Cyrl-CS" dirty="0" smtClean="0">
                <a:latin typeface="Book Antiqua" pitchFamily="18" charset="0"/>
              </a:rPr>
              <a:t>;</a:t>
            </a: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Zostavenie kapitálnych lexikografických a lingvogeografických prác</a:t>
            </a:r>
            <a:r>
              <a:rPr lang="sr-Cyrl-CS" dirty="0" smtClean="0">
                <a:latin typeface="Book Antiqua" pitchFamily="18" charset="0"/>
              </a:rPr>
              <a:t> </a:t>
            </a:r>
            <a:r>
              <a:rPr lang="sr-Cyrl-CS" dirty="0">
                <a:latin typeface="Book Antiqua" pitchFamily="18" charset="0"/>
              </a:rPr>
              <a:t>– </a:t>
            </a:r>
            <a:r>
              <a:rPr lang="sk-SK" dirty="0" smtClean="0">
                <a:latin typeface="Book Antiqua" pitchFamily="18" charset="0"/>
              </a:rPr>
              <a:t>slovníkov a atlasov</a:t>
            </a:r>
            <a:r>
              <a:rPr lang="sr-Cyrl-CS" dirty="0" smtClean="0">
                <a:latin typeface="Book Antiqua" pitchFamily="18" charset="0"/>
              </a:rPr>
              <a:t>;</a:t>
            </a: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Zvýšenie povedomia</a:t>
            </a:r>
            <a:r>
              <a:rPr lang="sr-Cyrl-RS" dirty="0" smtClean="0">
                <a:latin typeface="Book Antiqua" pitchFamily="18" charset="0"/>
              </a:rPr>
              <a:t> </a:t>
            </a:r>
            <a:r>
              <a:rPr lang="sk-SK" dirty="0" smtClean="0">
                <a:latin typeface="Book Antiqua" pitchFamily="18" charset="0"/>
              </a:rPr>
              <a:t>o význame skúmania srbského jazyka pre zachovanie národnej kultúry a národnej identity</a:t>
            </a:r>
            <a:r>
              <a:rPr lang="sr-Cyrl-R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ÚSJ</a:t>
            </a:r>
            <a:r>
              <a:rPr lang="sr-Cyrl-CS" sz="4000" dirty="0" smtClean="0">
                <a:latin typeface="Book Antiqua" pitchFamily="18" charset="0"/>
              </a:rPr>
              <a:t> </a:t>
            </a:r>
            <a:r>
              <a:rPr lang="sk-SK" sz="4000" dirty="0" smtClean="0">
                <a:latin typeface="Book Antiqua" pitchFamily="18" charset="0"/>
              </a:rPr>
              <a:t>SAVU</a:t>
            </a:r>
            <a:r>
              <a:rPr lang="sr-Cyrl-CS" sz="4000" dirty="0" smtClean="0">
                <a:latin typeface="Book Antiqua" pitchFamily="18" charset="0"/>
              </a:rPr>
              <a:t> </a:t>
            </a:r>
            <a:r>
              <a:rPr lang="sr-Cyrl-RS" sz="4000" dirty="0" smtClean="0">
                <a:latin typeface="Book Antiqua" pitchFamily="18" charset="0"/>
              </a:rPr>
              <a:t>–</a:t>
            </a:r>
            <a:r>
              <a:rPr lang="sr-Cyrl-CS" sz="4000" dirty="0" smtClean="0">
                <a:latin typeface="Book Antiqua" pitchFamily="18" charset="0"/>
              </a:rPr>
              <a:t> </a:t>
            </a:r>
            <a:r>
              <a:rPr lang="sk-SK" sz="4000" dirty="0" smtClean="0">
                <a:latin typeface="Book Antiqua" pitchFamily="18" charset="0"/>
              </a:rPr>
              <a:t>ciele</a:t>
            </a:r>
            <a:r>
              <a:rPr lang="sr-Cyrl-CS" sz="4000" dirty="0" smtClean="0">
                <a:latin typeface="Book Antiqua" pitchFamily="18" charset="0"/>
              </a:rPr>
              <a:t> 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Prispieva lexikografii srbského jazyka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Sleduje stupeň uzuálnosti nových slov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Zabezpečuje korpus pre budúce výskumy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Anticipuje smer a dynamiku zmien v lexikálnom systéme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Venovaný širšej verejnosti</a:t>
            </a: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Upevňuje vedomosti o nových slovách a ich používaní medzi hovoriacimi</a:t>
            </a:r>
            <a:endParaRPr lang="sr-Cyrl-RS" dirty="0" smtClean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>
            <a:normAutofit/>
          </a:bodyPr>
          <a:lstStyle/>
          <a:p>
            <a:r>
              <a:rPr lang="sk-SK" sz="4000" i="1" dirty="0" smtClean="0">
                <a:latin typeface="Book Antiqua" pitchFamily="18" charset="0"/>
              </a:rPr>
              <a:t>Slovník nových slov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2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i="1" dirty="0" smtClean="0">
                <a:latin typeface="Book Antiqua" panose="02040602050305030304" pitchFamily="18" charset="0"/>
              </a:rPr>
              <a:t>Slovník nových slov</a:t>
            </a:r>
            <a:r>
              <a:rPr lang="sr-Cyrl-RS" sz="4000" i="1" dirty="0">
                <a:latin typeface="Book Antiqua" panose="02040602050305030304" pitchFamily="18" charset="0"/>
              </a:rPr>
              <a:t/>
            </a:r>
            <a:br>
              <a:rPr lang="sr-Cyrl-RS" sz="4000" i="1" dirty="0">
                <a:latin typeface="Book Antiqua" panose="02040602050305030304" pitchFamily="18" charset="0"/>
              </a:rPr>
            </a:br>
            <a:r>
              <a:rPr lang="sr-Cyrl-RS" sz="4000" i="1" dirty="0" smtClean="0">
                <a:latin typeface="Book Antiqua" panose="02040602050305030304" pitchFamily="18" charset="0"/>
              </a:rPr>
              <a:t>(</a:t>
            </a:r>
            <a:r>
              <a:rPr lang="sk-SK" sz="4000" i="1" dirty="0" smtClean="0">
                <a:latin typeface="Book Antiqua" panose="02040602050305030304" pitchFamily="18" charset="0"/>
              </a:rPr>
              <a:t>štruktúra slovníkového článku</a:t>
            </a:r>
            <a:r>
              <a:rPr lang="sr-Cyrl-RS" sz="4000" i="1" dirty="0" smtClean="0">
                <a:latin typeface="Book Antiqua" panose="02040602050305030304" pitchFamily="18" charset="0"/>
              </a:rPr>
              <a:t>)</a:t>
            </a:r>
            <a:endParaRPr lang="en-US" sz="4000" i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CS" b="1" dirty="0"/>
              <a:t>	</a:t>
            </a:r>
          </a:p>
          <a:p>
            <a:pPr marL="0" indent="0">
              <a:buNone/>
            </a:pPr>
            <a:r>
              <a:rPr lang="sr-Cyrl-CS" b="1" dirty="0">
                <a:solidFill>
                  <a:srgbClr val="C00000"/>
                </a:solidFill>
              </a:rPr>
              <a:t>	</a:t>
            </a:r>
            <a:r>
              <a:rPr lang="sr-Cyrl-CS" sz="2800" b="1" dirty="0">
                <a:solidFill>
                  <a:srgbClr val="C00000"/>
                </a:solidFill>
              </a:rPr>
              <a:t>дисклејмер</a:t>
            </a:r>
            <a:r>
              <a:rPr lang="sr-Cyrl-CS" dirty="0">
                <a:solidFill>
                  <a:srgbClr val="C00000"/>
                </a:solidFill>
              </a:rPr>
              <a:t>  м. р.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dirty="0">
                <a:solidFill>
                  <a:srgbClr val="C00000"/>
                </a:solidFill>
                <a:sym typeface="Wingdings 2"/>
              </a:rPr>
              <a:t>	</a:t>
            </a:r>
            <a:r>
              <a:rPr lang="ru-RU" dirty="0">
                <a:solidFill>
                  <a:srgbClr val="C00000"/>
                </a:solidFill>
              </a:rPr>
              <a:t>  </a:t>
            </a:r>
            <a:r>
              <a:rPr lang="sk-SK" dirty="0" smtClean="0">
                <a:solidFill>
                  <a:srgbClr val="C00000"/>
                </a:solidFill>
              </a:rPr>
              <a:t>definícia</a:t>
            </a:r>
            <a:r>
              <a:rPr lang="sr-Cyrl-R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</a:t>
            </a:r>
          </a:p>
          <a:p>
            <a:pPr marL="0" indent="0">
              <a:buNone/>
            </a:pPr>
            <a:r>
              <a:rPr lang="sr-Cyrl-RS" dirty="0">
                <a:solidFill>
                  <a:srgbClr val="C00000"/>
                </a:solidFill>
                <a:sym typeface="Wingdings 2"/>
              </a:rPr>
              <a:t>	</a:t>
            </a:r>
            <a:r>
              <a:rPr lang="en-US" dirty="0">
                <a:solidFill>
                  <a:srgbClr val="C00000"/>
                </a:solidFill>
                <a:sym typeface="Wingdings 2"/>
              </a:rPr>
              <a:t>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sk-SK" dirty="0" smtClean="0">
                <a:solidFill>
                  <a:srgbClr val="C00000"/>
                </a:solidFill>
              </a:rPr>
              <a:t>citácie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   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dirty="0">
                <a:solidFill>
                  <a:srgbClr val="C00000"/>
                </a:solidFill>
                <a:sym typeface="Wingdings 2"/>
              </a:rPr>
              <a:t>	</a:t>
            </a:r>
            <a:r>
              <a:rPr lang="sr-Cyrl-CS" dirty="0">
                <a:solidFill>
                  <a:srgbClr val="C00000"/>
                </a:solidFill>
              </a:rPr>
              <a:t>  </a:t>
            </a:r>
            <a:r>
              <a:rPr lang="sk-SK" dirty="0" smtClean="0">
                <a:solidFill>
                  <a:srgbClr val="C00000"/>
                </a:solidFill>
              </a:rPr>
              <a:t>pôvod</a:t>
            </a:r>
            <a:r>
              <a:rPr lang="sr-Cyrl-R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</a:t>
            </a:r>
          </a:p>
          <a:p>
            <a:pPr marL="0" indent="0">
              <a:buNone/>
            </a:pPr>
            <a:r>
              <a:rPr lang="sr-Cyrl-RS" dirty="0">
                <a:solidFill>
                  <a:srgbClr val="C00000"/>
                </a:solidFill>
                <a:sym typeface="Wingdings 2"/>
              </a:rPr>
              <a:t>	</a:t>
            </a:r>
            <a:r>
              <a:rPr lang="en-US" dirty="0">
                <a:solidFill>
                  <a:srgbClr val="C00000"/>
                </a:solidFill>
                <a:sym typeface="Wingdings 2"/>
              </a:rPr>
              <a:t></a:t>
            </a:r>
            <a:r>
              <a:rPr lang="ru-RU" dirty="0">
                <a:solidFill>
                  <a:srgbClr val="C00000"/>
                </a:solidFill>
              </a:rPr>
              <a:t>  </a:t>
            </a:r>
            <a:r>
              <a:rPr lang="sk-SK" dirty="0" smtClean="0">
                <a:solidFill>
                  <a:srgbClr val="C00000"/>
                </a:solidFill>
              </a:rPr>
              <a:t>varianty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</a:t>
            </a:r>
            <a:r>
              <a:rPr lang="sr-Cyrl-RS" dirty="0">
                <a:solidFill>
                  <a:srgbClr val="C00000"/>
                </a:solidFill>
              </a:rPr>
              <a:t>  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dirty="0">
                <a:solidFill>
                  <a:srgbClr val="C00000"/>
                </a:solidFill>
                <a:sym typeface="Wingdings 2"/>
              </a:rPr>
              <a:t>	</a:t>
            </a:r>
            <a:r>
              <a:rPr lang="en-US" dirty="0">
                <a:solidFill>
                  <a:srgbClr val="C00000"/>
                </a:solidFill>
                <a:sym typeface="Wingdings 2"/>
              </a:rPr>
              <a:t></a:t>
            </a:r>
            <a:r>
              <a:rPr lang="sr-Cyrl-CS" dirty="0">
                <a:solidFill>
                  <a:srgbClr val="C00000"/>
                </a:solidFill>
              </a:rPr>
              <a:t>  </a:t>
            </a:r>
            <a:r>
              <a:rPr lang="sk-SK" dirty="0" smtClean="0">
                <a:solidFill>
                  <a:srgbClr val="C00000"/>
                </a:solidFill>
              </a:rPr>
              <a:t>synonymá</a:t>
            </a:r>
            <a:r>
              <a:rPr lang="sr-Cyrl-C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  </a:t>
            </a:r>
            <a:r>
              <a:rPr lang="en-US" b="1" dirty="0">
                <a:solidFill>
                  <a:srgbClr val="C00000"/>
                </a:solidFill>
              </a:rPr>
              <a:t>    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dirty="0">
                <a:solidFill>
                  <a:srgbClr val="C00000"/>
                </a:solidFill>
                <a:sym typeface="Wingdings 2"/>
              </a:rPr>
              <a:t>	</a:t>
            </a:r>
            <a:r>
              <a:rPr lang="en-US" dirty="0">
                <a:solidFill>
                  <a:srgbClr val="C00000"/>
                </a:solidFill>
                <a:sym typeface="Wingdings 2"/>
              </a:rPr>
              <a:t></a:t>
            </a:r>
            <a:r>
              <a:rPr lang="sr-Cyrl-CS" dirty="0">
                <a:solidFill>
                  <a:srgbClr val="C00000"/>
                </a:solidFill>
              </a:rPr>
              <a:t>  </a:t>
            </a:r>
            <a:r>
              <a:rPr lang="sk-SK" dirty="0" smtClean="0">
                <a:solidFill>
                  <a:srgbClr val="C00000"/>
                </a:solidFill>
              </a:rPr>
              <a:t>oblasť</a:t>
            </a:r>
            <a:r>
              <a:rPr lang="sr-Cyrl-R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	</a:t>
            </a:r>
          </a:p>
          <a:p>
            <a:pPr marL="0" indent="0">
              <a:buNone/>
            </a:pPr>
            <a:r>
              <a:rPr lang="sr-Cyrl-RS" dirty="0">
                <a:solidFill>
                  <a:srgbClr val="C00000"/>
                </a:solidFill>
                <a:sym typeface="Wingdings 2"/>
              </a:rPr>
              <a:t>	</a:t>
            </a:r>
            <a:r>
              <a:rPr lang="en-US" dirty="0">
                <a:solidFill>
                  <a:srgbClr val="C00000"/>
                </a:solidFill>
                <a:sym typeface="Wingdings 2"/>
              </a:rPr>
              <a:t></a:t>
            </a:r>
            <a:r>
              <a:rPr lang="sr-Cyrl-CS" dirty="0">
                <a:solidFill>
                  <a:srgbClr val="C00000"/>
                </a:solidFill>
              </a:rPr>
              <a:t>  </a:t>
            </a:r>
            <a:r>
              <a:rPr lang="sk-SK" dirty="0" err="1" smtClean="0">
                <a:solidFill>
                  <a:srgbClr val="C00000"/>
                </a:solidFill>
              </a:rPr>
              <a:t>determinatívy</a:t>
            </a:r>
            <a:r>
              <a:rPr lang="sr-Cyrl-C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xx</a:t>
            </a:r>
            <a:endParaRPr lang="sr-Cyrl-C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  <a:sym typeface="Wingdings 2"/>
              </a:rPr>
              <a:t> </a:t>
            </a:r>
            <a:r>
              <a:rPr lang="sk-SK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sk-SK" dirty="0" smtClean="0">
                <a:solidFill>
                  <a:srgbClr val="C00000"/>
                </a:solidFill>
              </a:rPr>
              <a:t>poznámky</a:t>
            </a:r>
            <a:r>
              <a:rPr lang="sr-Cyrl-RS" dirty="0" smtClean="0">
                <a:solidFill>
                  <a:srgbClr val="C00000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i="1" dirty="0" smtClean="0">
                <a:latin typeface="Book Antiqua" panose="02040602050305030304" pitchFamily="18" charset="0"/>
              </a:rPr>
              <a:t>Slovník nových slov</a:t>
            </a:r>
            <a:r>
              <a:rPr lang="sr-Cyrl-RS" sz="4000" i="1" dirty="0">
                <a:latin typeface="Book Antiqua" panose="02040602050305030304" pitchFamily="18" charset="0"/>
              </a:rPr>
              <a:t/>
            </a:r>
            <a:br>
              <a:rPr lang="sr-Cyrl-RS" sz="4000" i="1" dirty="0">
                <a:latin typeface="Book Antiqua" panose="02040602050305030304" pitchFamily="18" charset="0"/>
              </a:rPr>
            </a:br>
            <a:r>
              <a:rPr lang="sr-Cyrl-RS" sz="4000" i="1" dirty="0" smtClean="0">
                <a:latin typeface="Book Antiqua" panose="02040602050305030304" pitchFamily="18" charset="0"/>
              </a:rPr>
              <a:t>(</a:t>
            </a:r>
            <a:r>
              <a:rPr lang="sk-SK" sz="4000" i="1" dirty="0" smtClean="0">
                <a:latin typeface="Book Antiqua" panose="02040602050305030304" pitchFamily="18" charset="0"/>
              </a:rPr>
              <a:t>slovníkový článok</a:t>
            </a:r>
            <a:r>
              <a:rPr lang="sr-Cyrl-RS" sz="4000" i="1" dirty="0" smtClean="0">
                <a:latin typeface="Book Antiqua" panose="02040602050305030304" pitchFamily="18" charset="0"/>
              </a:rPr>
              <a:t>)</a:t>
            </a:r>
            <a:endParaRPr lang="en-US" sz="4000" i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490" y="1905000"/>
            <a:ext cx="7745505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b="1" dirty="0">
                <a:solidFill>
                  <a:srgbClr val="C00000"/>
                </a:solidFill>
                <a:latin typeface="Book Antiqua" panose="02040602050305030304" pitchFamily="18" charset="0"/>
              </a:rPr>
              <a:t>дисклејмер </a:t>
            </a:r>
            <a:r>
              <a:rPr lang="ru-RU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м. р. </a:t>
            </a:r>
          </a:p>
          <a:p>
            <a:pPr marL="0" indent="0">
              <a:buNone/>
            </a:pPr>
            <a:endParaRPr lang="ru-RU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u"/>
            </a:pPr>
            <a:r>
              <a:rPr lang="ru-RU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дефиниција </a:t>
            </a:r>
            <a:r>
              <a:rPr lang="ru-RU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изјава којом се неко ограђује, одриче одговорности за изнету информацију. </a:t>
            </a:r>
          </a:p>
          <a:p>
            <a:pPr marL="0" indent="0">
              <a:buNone/>
            </a:pPr>
            <a:endParaRPr lang="ru-RU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just">
              <a:buFont typeface="Wingdings 2"/>
              <a:buChar char="v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цитати </a:t>
            </a:r>
            <a:r>
              <a:rPr lang="vi-VN" sz="1300" dirty="0">
                <a:solidFill>
                  <a:schemeClr val="tx1"/>
                </a:solidFill>
              </a:rPr>
              <a:t>Nismo naveli jer smo se rukovodili disklejmerom koji je uz izveštaj objavio FDI, a u kojem je istaknuto da su tekstovi i uređivanje nezavisno delo FDI, što je za Tanjug sa profesionalnog aspekta bilo ključno (raskrinkavanje.rs, 16. 2. 2020.); Ovo su naši predlozi za jedan gurmansko filmski ugođaj, sa malim disklejmerom da se ne završi baš svaka hrana tamo gde je uobičaj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е</a:t>
            </a:r>
            <a:r>
              <a:rPr lang="vi-VN" sz="1300" dirty="0">
                <a:solidFill>
                  <a:schemeClr val="tx1"/>
                </a:solidFill>
              </a:rPr>
              <a:t>no (vice.com, 22.7.2018); Film počinje disklejmerom „Samo najluđi delovi ove priče su istiniti” (sr.wikipe-dia.org). </a:t>
            </a:r>
            <a:endParaRPr lang="sr-Cyrl-RS" sz="13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v"/>
            </a:pPr>
            <a:endParaRPr lang="vi-VN" sz="1300" dirty="0">
              <a:solidFill>
                <a:srgbClr val="C00000"/>
              </a:solidFill>
            </a:endParaRPr>
          </a:p>
          <a:p>
            <a:pPr>
              <a:buFont typeface="Wingdings 2"/>
              <a:buChar char="w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порекло 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енгл. </a:t>
            </a:r>
            <a:r>
              <a:rPr lang="en-U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disclaimer. </a:t>
            </a:r>
            <a:endParaRPr lang="sr-Cyrl-RS" sz="13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w"/>
            </a:pPr>
            <a:endParaRPr lang="en-U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x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варијанте 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дисклајмер. </a:t>
            </a:r>
          </a:p>
          <a:p>
            <a:pPr>
              <a:buFont typeface="Wingdings 2"/>
              <a:buChar char="x"/>
            </a:pPr>
            <a:endParaRPr lang="sr-Cyrl-R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y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синоними 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порицање одговорности. </a:t>
            </a:r>
          </a:p>
          <a:p>
            <a:pPr>
              <a:buFont typeface="Wingdings 2"/>
              <a:buChar char="y"/>
            </a:pPr>
            <a:endParaRPr lang="sr-Cyrl-R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z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област 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право, медији. </a:t>
            </a:r>
          </a:p>
          <a:p>
            <a:pPr>
              <a:buFont typeface="Wingdings 2"/>
              <a:buChar char="z"/>
            </a:pPr>
            <a:endParaRPr lang="sr-Cyrl-R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|"/>
            </a:pPr>
            <a:r>
              <a:rPr lang="ru-RU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напомене </a:t>
            </a:r>
            <a:r>
              <a:rPr lang="ru-RU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Варијанта </a:t>
            </a:r>
            <a:r>
              <a:rPr lang="ru-RU" sz="1300" i="1" dirty="0">
                <a:solidFill>
                  <a:schemeClr val="tx1"/>
                </a:solidFill>
                <a:latin typeface="Book Antiqua" panose="02040602050305030304" pitchFamily="18" charset="0"/>
              </a:rPr>
              <a:t>дисклајмер </a:t>
            </a:r>
            <a:r>
              <a:rPr lang="ru-RU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није распрострањена. Не препоручује се изворно писање (</a:t>
            </a:r>
            <a:r>
              <a:rPr lang="ru-RU" sz="1300" i="1" dirty="0">
                <a:solidFill>
                  <a:schemeClr val="tx1"/>
                </a:solidFill>
                <a:latin typeface="Book Antiqua" panose="02040602050305030304" pitchFamily="18" charset="0"/>
              </a:rPr>
              <a:t>disclaimer</a:t>
            </a:r>
            <a:r>
              <a:rPr lang="ru-RU" sz="1300" dirty="0">
                <a:solidFill>
                  <a:schemeClr val="tx1"/>
                </a:solidFill>
                <a:latin typeface="Book Antiqua" panose="02040602050305030304" pitchFamily="18" charset="0"/>
              </a:rPr>
              <a:t>).</a:t>
            </a: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i="1" dirty="0">
                <a:latin typeface="Book Antiqua" panose="02040602050305030304" pitchFamily="18" charset="0"/>
              </a:rPr>
              <a:t>Slovník nových slov</a:t>
            </a:r>
            <a:r>
              <a:rPr lang="sr-Cyrl-RS" sz="4000" i="1" dirty="0">
                <a:latin typeface="Book Antiqua" panose="02040602050305030304" pitchFamily="18" charset="0"/>
              </a:rPr>
              <a:t/>
            </a:r>
            <a:br>
              <a:rPr lang="sr-Cyrl-RS" sz="4000" i="1" dirty="0">
                <a:latin typeface="Book Antiqua" panose="02040602050305030304" pitchFamily="18" charset="0"/>
              </a:rPr>
            </a:br>
            <a:r>
              <a:rPr lang="sr-Cyrl-RS" sz="4000" i="1" dirty="0">
                <a:latin typeface="Book Antiqua" panose="02040602050305030304" pitchFamily="18" charset="0"/>
              </a:rPr>
              <a:t>(</a:t>
            </a:r>
            <a:r>
              <a:rPr lang="sk-SK" sz="4000" i="1" dirty="0">
                <a:latin typeface="Book Antiqua" panose="02040602050305030304" pitchFamily="18" charset="0"/>
              </a:rPr>
              <a:t>slovníkový článok</a:t>
            </a:r>
            <a:r>
              <a:rPr lang="sr-Cyrl-RS" sz="4000" i="1" dirty="0">
                <a:latin typeface="Book Antiqua" panose="02040602050305030304" pitchFamily="18" charset="0"/>
              </a:rPr>
              <a:t>)</a:t>
            </a:r>
            <a:endParaRPr lang="en-US" sz="4000" i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490" y="1905000"/>
            <a:ext cx="7745505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b="1" dirty="0">
                <a:solidFill>
                  <a:srgbClr val="C00000"/>
                </a:solidFill>
                <a:latin typeface="Book Antiqua" panose="02040602050305030304" pitchFamily="18" charset="0"/>
              </a:rPr>
              <a:t>јутјуберка ж</a:t>
            </a:r>
            <a:r>
              <a:rPr lang="ru-RU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. р. </a:t>
            </a:r>
          </a:p>
          <a:p>
            <a:pPr marL="0" indent="0">
              <a:buNone/>
            </a:pPr>
            <a:endParaRPr lang="ru-RU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just">
              <a:buFont typeface="Wingdings 2"/>
              <a:buChar char="u"/>
            </a:pPr>
            <a:r>
              <a:rPr lang="ru-RU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дефиниција </a:t>
            </a:r>
            <a:r>
              <a:rPr lang="ru-RU" sz="1300" dirty="0"/>
              <a:t>особа женског рода која снима и поставља снимке на Јутјуб (= веб-сајт за дељење, размену и гледање видео-снимака).</a:t>
            </a:r>
            <a:endParaRPr lang="ru-RU" sz="13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just">
              <a:buFont typeface="Wingdings 2"/>
              <a:buChar char="v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цитати </a:t>
            </a:r>
            <a:r>
              <a:rPr lang="ru-RU" sz="1300" dirty="0"/>
              <a:t>Популарне јутјуберке Анђела (деветнаест и по година) и Нађа (седамнаест и по година), девојчице пореклом из Пожаревца, које живе у Паризу кажу да мама, тата и бака воде рачуна да све што кажу на Јутјубу буде примерено (politika.rs, 27. 1. 2019); Шестогодишња јутјуберка купила некретнину од 8 милиона долара (rtv.rs, 28. 7. 2019); </a:t>
            </a:r>
            <a:r>
              <a:rPr lang="sr-Latn-RS" sz="1300" dirty="0"/>
              <a:t>Jutjuberka baka Jela: Treba iskoristiti internet / Baka Jela iz Jagodine pravi je hit na Jutjubu, a za njene recepte ĉulo se i u Americi</a:t>
            </a:r>
            <a:r>
              <a:rPr lang="sr-Cyrl-RS" sz="1300" dirty="0"/>
              <a:t> </a:t>
            </a:r>
            <a:r>
              <a:rPr lang="sr-Latn-RS" sz="1300" dirty="0"/>
              <a:t>(rts.rs, 10. 3. 2019)</a:t>
            </a:r>
            <a:r>
              <a:rPr lang="sr-Cyrl-RS" sz="1300" dirty="0"/>
              <a:t>.</a:t>
            </a:r>
            <a:endParaRPr lang="vi-VN" sz="1300" dirty="0">
              <a:solidFill>
                <a:srgbClr val="C00000"/>
              </a:solidFill>
            </a:endParaRPr>
          </a:p>
          <a:p>
            <a:pPr>
              <a:buFont typeface="Wingdings 2"/>
              <a:buChar char="w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порекло </a:t>
            </a:r>
            <a:r>
              <a:rPr lang="ru-RU" sz="1300" dirty="0"/>
              <a:t>према енгл. (</a:t>
            </a:r>
            <a:r>
              <a:rPr lang="sr-Latn-RS" sz="1300" dirty="0"/>
              <a:t>female) YouTuber &lt; YouTube: Jutjub</a:t>
            </a:r>
            <a:r>
              <a:rPr lang="sr-Cyrl-RS" sz="1300" dirty="0"/>
              <a:t>.</a:t>
            </a:r>
          </a:p>
          <a:p>
            <a:pPr>
              <a:buFont typeface="Wingdings 2"/>
              <a:buChar char="w"/>
            </a:pPr>
            <a:endParaRPr lang="en-U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x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варијанте 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јутуберка. </a:t>
            </a:r>
            <a:endParaRPr lang="sr-Cyrl-R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y"/>
            </a:pPr>
            <a:endParaRPr lang="sr-Cyrl-R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>
              <a:buFont typeface="Wingdings 2"/>
              <a:buChar char="z"/>
            </a:pPr>
            <a:r>
              <a:rPr lang="sr-Cyrl-RS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област </a:t>
            </a:r>
            <a:r>
              <a:rPr lang="sr-Cyrl-RS" sz="1300" dirty="0">
                <a:solidFill>
                  <a:schemeClr val="tx1"/>
                </a:solidFill>
                <a:latin typeface="Book Antiqua" panose="02040602050305030304" pitchFamily="18" charset="0"/>
              </a:rPr>
              <a:t>интернет. </a:t>
            </a:r>
          </a:p>
          <a:p>
            <a:pPr>
              <a:buFont typeface="Wingdings 2"/>
              <a:buChar char="z"/>
            </a:pPr>
            <a:endParaRPr lang="sr-Cyrl-RS" sz="13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just">
              <a:buFont typeface="Wingdings 2"/>
              <a:buChar char="|"/>
            </a:pPr>
            <a:r>
              <a:rPr lang="ru-RU" sz="1300" dirty="0">
                <a:solidFill>
                  <a:srgbClr val="C00000"/>
                </a:solidFill>
                <a:latin typeface="Book Antiqua" panose="02040602050305030304" pitchFamily="18" charset="0"/>
              </a:rPr>
              <a:t>напомене </a:t>
            </a:r>
            <a:r>
              <a:rPr lang="ru-RU" sz="1300" dirty="0"/>
              <a:t>У зависности од изговора јављају се две варијанте назива веб-сајта </a:t>
            </a:r>
            <a:r>
              <a:rPr lang="ru-RU" sz="1300" i="1" dirty="0"/>
              <a:t>YouTube</a:t>
            </a:r>
            <a:r>
              <a:rPr lang="ru-RU" sz="1300" dirty="0"/>
              <a:t>: у британском енглеском овај назив се изговара као </a:t>
            </a:r>
            <a:r>
              <a:rPr lang="ru-RU" sz="1300" i="1" dirty="0"/>
              <a:t>Јутјуб</a:t>
            </a:r>
            <a:r>
              <a:rPr lang="ru-RU" sz="1300" dirty="0"/>
              <a:t>, а у америчкој варијанти енглеског језика изговор је </a:t>
            </a:r>
            <a:r>
              <a:rPr lang="ru-RU" sz="1300" i="1" dirty="0"/>
              <a:t>Јутуб</a:t>
            </a:r>
            <a:r>
              <a:rPr lang="ru-RU" sz="1300" dirty="0"/>
              <a:t>. С обзиром на то да је у оваквим случајевима у српском језику пракса окретање британском изговору, предност треба дати британском изговору (</a:t>
            </a:r>
            <a:r>
              <a:rPr lang="ru-RU" sz="1300" i="1" dirty="0"/>
              <a:t>Јутјуб</a:t>
            </a:r>
            <a:r>
              <a:rPr lang="ru-RU" sz="1300" dirty="0"/>
              <a:t>), па самим тим и именици </a:t>
            </a:r>
            <a:r>
              <a:rPr lang="ru-RU" sz="1300" i="1" dirty="0"/>
              <a:t>јутјуберка</a:t>
            </a:r>
            <a:r>
              <a:rPr lang="ru-RU" sz="1300" dirty="0"/>
              <a:t>, изведеној од назива овог сајта, над варијантом </a:t>
            </a:r>
            <a:r>
              <a:rPr lang="ru-RU" sz="1300" i="1" dirty="0"/>
              <a:t>јутуберка</a:t>
            </a:r>
            <a:r>
              <a:rPr lang="ru-RU" sz="1300" dirty="0"/>
              <a:t>.</a:t>
            </a:r>
            <a:endParaRPr lang="ru-RU" sz="13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606552" cy="3306762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Súčasný špeciálny slovník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Pojmy charakteristické pre lingvistiku, najmä srbistiku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Pripravujú sa elektronická a tlačená verzia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err="1" smtClean="0">
                <a:latin typeface="Book Antiqua" pitchFamily="18" charset="0"/>
              </a:rPr>
              <a:t>Semi-encyklopedický</a:t>
            </a:r>
            <a:r>
              <a:rPr lang="sk-SK" dirty="0" smtClean="0">
                <a:latin typeface="Book Antiqua" pitchFamily="18" charset="0"/>
              </a:rPr>
              <a:t> prístup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06553" cy="1676400"/>
          </a:xfrm>
        </p:spPr>
        <p:txBody>
          <a:bodyPr>
            <a:noAutofit/>
          </a:bodyPr>
          <a:lstStyle/>
          <a:p>
            <a:r>
              <a:rPr lang="sk-SK" sz="4000" i="1" dirty="0" smtClean="0">
                <a:latin typeface="Book Antiqua" pitchFamily="18" charset="0"/>
              </a:rPr>
              <a:t>Lexikón </a:t>
            </a:r>
            <a:br>
              <a:rPr lang="sk-SK" sz="4000" i="1" dirty="0" smtClean="0">
                <a:latin typeface="Book Antiqua" pitchFamily="18" charset="0"/>
              </a:rPr>
            </a:br>
            <a:r>
              <a:rPr lang="sk-SK" sz="4000" i="1" dirty="0" smtClean="0">
                <a:latin typeface="Book Antiqua" pitchFamily="18" charset="0"/>
              </a:rPr>
              <a:t>srbských lingvistických termínov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3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Organizovanie spolupráce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Opis súčasných inovačných tendencií v srbčine a slovenčine</a:t>
            </a:r>
            <a:r>
              <a:rPr lang="sr-Cyrl-RS" dirty="0" smtClean="0">
                <a:latin typeface="Book Antiqua" pitchFamily="18" charset="0"/>
              </a:rPr>
              <a:t>.</a:t>
            </a: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Kľúčová rola médií a sociálnych sietí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Syntéza jednotlivých výskumov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Možnosť</a:t>
            </a:r>
            <a:r>
              <a:rPr lang="sr-Cyrl-RS" dirty="0" smtClean="0">
                <a:latin typeface="Book Antiqua" pitchFamily="18" charset="0"/>
              </a:rPr>
              <a:t> </a:t>
            </a:r>
            <a:r>
              <a:rPr lang="sk-SK" dirty="0" smtClean="0">
                <a:latin typeface="Book Antiqua" pitchFamily="18" charset="0"/>
              </a:rPr>
              <a:t>kontrastívnej analýzy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Možnosť nadviazania spolupráce publikovaním spoločnej monografie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606553" cy="1524000"/>
          </a:xfrm>
        </p:spPr>
        <p:txBody>
          <a:bodyPr>
            <a:noAutofit/>
          </a:bodyPr>
          <a:lstStyle/>
          <a:p>
            <a:r>
              <a:rPr lang="sk-SK" sz="2800" b="1" i="1" dirty="0" smtClean="0">
                <a:latin typeface="Book Antiqua" pitchFamily="18" charset="0"/>
              </a:rPr>
              <a:t>Nové slová </a:t>
            </a:r>
            <a:r>
              <a:rPr lang="ru-RU" sz="2800" b="1" i="1" dirty="0" smtClean="0">
                <a:latin typeface="Book Antiqua" pitchFamily="18" charset="0"/>
              </a:rPr>
              <a:t>– </a:t>
            </a:r>
            <a:r>
              <a:rPr lang="sk-SK" sz="2800" b="1" i="1" dirty="0" smtClean="0">
                <a:latin typeface="Book Antiqua" pitchFamily="18" charset="0"/>
              </a:rPr>
              <a:t>nové médiá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>
                <a:latin typeface="Book Antiqua" pitchFamily="18" charset="0"/>
              </a:rPr>
              <a:t>– </a:t>
            </a:r>
            <a:r>
              <a:rPr lang="sk-SK" sz="2800" b="1" i="1" dirty="0" smtClean="0">
                <a:latin typeface="Book Antiqua" pitchFamily="18" charset="0"/>
              </a:rPr>
              <a:t>nové tendencie </a:t>
            </a:r>
            <a:br>
              <a:rPr lang="sk-SK" sz="2800" b="1" i="1" dirty="0" smtClean="0">
                <a:latin typeface="Book Antiqua" pitchFamily="18" charset="0"/>
              </a:rPr>
            </a:br>
            <a:r>
              <a:rPr lang="sk-SK" sz="2800" b="1" i="1" dirty="0" smtClean="0">
                <a:latin typeface="Book Antiqua" pitchFamily="18" charset="0"/>
              </a:rPr>
              <a:t>v jazyku a spoločnosti </a:t>
            </a:r>
            <a:br>
              <a:rPr lang="sk-SK" sz="2800" b="1" i="1" dirty="0" smtClean="0">
                <a:latin typeface="Book Antiqua" pitchFamily="18" charset="0"/>
              </a:rPr>
            </a:br>
            <a:r>
              <a:rPr lang="sk-SK" sz="2800" b="1" i="1" dirty="0" smtClean="0">
                <a:latin typeface="Book Antiqua" pitchFamily="18" charset="0"/>
              </a:rPr>
              <a:t>v Srbsku a na Slovensku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ook Antiqua" pitchFamily="18" charset="0"/>
              </a:rPr>
              <a:t>Ďakujeme za pozornosť</a:t>
            </a:r>
            <a:r>
              <a:rPr lang="sr-Cyrl-RS" dirty="0" smtClean="0">
                <a:latin typeface="Book Antiqua" pitchFamily="18" charset="0"/>
              </a:rPr>
              <a:t>!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1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1947 →</a:t>
            </a:r>
            <a:r>
              <a:rPr lang="sk-SK" dirty="0">
                <a:latin typeface="Book Antiqua" pitchFamily="18" charset="0"/>
              </a:rPr>
              <a:t> založenie</a:t>
            </a:r>
            <a:r>
              <a:rPr lang="sr-Cyrl-RS" dirty="0">
                <a:latin typeface="Book Antiqua" pitchFamily="18" charset="0"/>
              </a:rPr>
              <a:t> (</a:t>
            </a:r>
            <a:r>
              <a:rPr lang="sk-SK" dirty="0">
                <a:latin typeface="Book Antiqua" pitchFamily="18" charset="0"/>
              </a:rPr>
              <a:t>Oddelenie na zostavenie Slovníka</a:t>
            </a:r>
            <a:r>
              <a:rPr lang="sr-Cyrl-RS" dirty="0"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1949</a:t>
            </a:r>
            <a:r>
              <a:rPr lang="sk-SK" dirty="0">
                <a:latin typeface="Book Antiqua" pitchFamily="18" charset="0"/>
              </a:rPr>
              <a:t> </a:t>
            </a:r>
            <a:r>
              <a:rPr lang="sr-Cyrl-RS" dirty="0">
                <a:latin typeface="Book Antiqua" pitchFamily="18" charset="0"/>
              </a:rPr>
              <a:t>→</a:t>
            </a:r>
            <a:r>
              <a:rPr lang="sk-SK" dirty="0">
                <a:latin typeface="Book Antiqua" pitchFamily="18" charset="0"/>
              </a:rPr>
              <a:t> Oddelenie experimentálnej fonetiky (</a:t>
            </a:r>
            <a:r>
              <a:rPr lang="sr-Cyrl-RS" dirty="0">
                <a:latin typeface="Book Antiqua" pitchFamily="18" charset="0"/>
              </a:rPr>
              <a:t>1954</a:t>
            </a:r>
            <a:r>
              <a:rPr lang="sk-SK" dirty="0">
                <a:latin typeface="Book Antiqua" pitchFamily="18" charset="0"/>
              </a:rPr>
              <a:t>) −</a:t>
            </a:r>
            <a:r>
              <a:rPr lang="sr-Cyrl-RS" dirty="0">
                <a:latin typeface="Book Antiqua" pitchFamily="18" charset="0"/>
              </a:rPr>
              <a:t> </a:t>
            </a:r>
            <a:r>
              <a:rPr lang="sk-SK" dirty="0">
                <a:latin typeface="Book Antiqua" pitchFamily="18" charset="0"/>
              </a:rPr>
              <a:t>vyčleňuje sa a začína fungovať ako samostatná inštitúcia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1958</a:t>
            </a:r>
            <a:r>
              <a:rPr lang="sk-SK" dirty="0">
                <a:latin typeface="Book Antiqua" pitchFamily="18" charset="0"/>
              </a:rPr>
              <a:t> </a:t>
            </a:r>
            <a:r>
              <a:rPr lang="sr-Cyrl-RS" dirty="0">
                <a:latin typeface="Book Antiqua" pitchFamily="18" charset="0"/>
              </a:rPr>
              <a:t>→ </a:t>
            </a:r>
            <a:r>
              <a:rPr lang="sk-SK" dirty="0">
                <a:latin typeface="Book Antiqua" pitchFamily="18" charset="0"/>
              </a:rPr>
              <a:t>premenovanie na Ústav srbochorvátskeho jazyka SAV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1961 → </a:t>
            </a:r>
            <a:r>
              <a:rPr lang="sk-SK" dirty="0">
                <a:latin typeface="Book Antiqua" pitchFamily="18" charset="0"/>
              </a:rPr>
              <a:t>stáva sa samostatnou inštitúciou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1992</a:t>
            </a:r>
            <a:r>
              <a:rPr lang="sk-SK" dirty="0">
                <a:latin typeface="Book Antiqua" pitchFamily="18" charset="0"/>
              </a:rPr>
              <a:t> </a:t>
            </a:r>
            <a:r>
              <a:rPr lang="sr-Cyrl-RS" dirty="0">
                <a:latin typeface="Book Antiqua" pitchFamily="18" charset="0"/>
              </a:rPr>
              <a:t>→ </a:t>
            </a:r>
            <a:r>
              <a:rPr lang="sk-SK" dirty="0">
                <a:latin typeface="Book Antiqua" pitchFamily="18" charset="0"/>
              </a:rPr>
              <a:t>znovu sa začleňuje do SAVU ako Ústav srbského jazyka SAVU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>
            <a:noAutofit/>
          </a:bodyPr>
          <a:lstStyle/>
          <a:p>
            <a:r>
              <a:rPr lang="sk-SK" sz="4000" dirty="0" smtClean="0">
                <a:latin typeface="Book Antiqua" pitchFamily="18" charset="0"/>
              </a:rPr>
              <a:t>Dejiny</a:t>
            </a:r>
            <a:r>
              <a:rPr lang="sr-Cyrl-RS" sz="4000" dirty="0" smtClean="0">
                <a:latin typeface="Book Antiqua" pitchFamily="18" charset="0"/>
              </a:rPr>
              <a:t> </a:t>
            </a:r>
            <a:r>
              <a:rPr lang="sr-Cyrl-RS" sz="4000" dirty="0">
                <a:latin typeface="Book Antiqua" pitchFamily="18" charset="0"/>
              </a:rPr>
              <a:t>– </a:t>
            </a:r>
            <a:r>
              <a:rPr lang="sk-SK" sz="4000" dirty="0" smtClean="0">
                <a:latin typeface="Book Antiqua" pitchFamily="18" charset="0"/>
              </a:rPr>
              <a:t>kľúčové reformy a transformácie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1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1969</a:t>
            </a:r>
            <a:r>
              <a:rPr lang="sk-SK" dirty="0">
                <a:latin typeface="Book Antiqua" pitchFamily="18" charset="0"/>
              </a:rPr>
              <a:t> </a:t>
            </a:r>
            <a:r>
              <a:rPr lang="sr-Cyrl-RS" dirty="0">
                <a:latin typeface="Book Antiqua" pitchFamily="18" charset="0"/>
              </a:rPr>
              <a:t>→ </a:t>
            </a:r>
            <a:r>
              <a:rPr lang="sk-SK" dirty="0">
                <a:latin typeface="Book Antiqua" pitchFamily="18" charset="0"/>
              </a:rPr>
              <a:t>Oddelenie staroslovienčiny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1983 → </a:t>
            </a:r>
            <a:r>
              <a:rPr lang="sk-SK" dirty="0">
                <a:latin typeface="Book Antiqua" pitchFamily="18" charset="0"/>
              </a:rPr>
              <a:t>Etymologické oddelenie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2002 → </a:t>
            </a:r>
            <a:r>
              <a:rPr lang="sk-SK" dirty="0">
                <a:latin typeface="Book Antiqua" pitchFamily="18" charset="0"/>
              </a:rPr>
              <a:t>Dialektologické výskumy srbského jazykového priestoru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2006 → </a:t>
            </a:r>
            <a:r>
              <a:rPr lang="sk-SK" dirty="0">
                <a:latin typeface="Book Antiqua" pitchFamily="18" charset="0"/>
              </a:rPr>
              <a:t>Opis a štandardizácia súčasného srbského jazyka</a:t>
            </a:r>
            <a:endParaRPr lang="sr-Cyrl-R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r-Cyrl-RS" dirty="0">
                <a:latin typeface="Book Antiqua" pitchFamily="18" charset="0"/>
              </a:rPr>
              <a:t>2010 → </a:t>
            </a:r>
            <a:r>
              <a:rPr lang="sk-SK" dirty="0">
                <a:latin typeface="Book Antiqua" pitchFamily="18" charset="0"/>
              </a:rPr>
              <a:t>Uplatnenie lingvistických výskumov pri zostavovaní digitálneho </a:t>
            </a:r>
            <a:r>
              <a:rPr lang="sk-SK" dirty="0">
                <a:solidFill>
                  <a:schemeClr val="tx1"/>
                </a:solidFill>
                <a:latin typeface="Book Antiqua" pitchFamily="18" charset="0"/>
              </a:rPr>
              <a:t>slovníka/registra pojmov srbskej kultúry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81200"/>
          </a:xfrm>
        </p:spPr>
        <p:txBody>
          <a:bodyPr/>
          <a:lstStyle/>
          <a:p>
            <a:r>
              <a:rPr lang="sk-SK" sz="4000" dirty="0" smtClean="0">
                <a:latin typeface="Book Antiqua" pitchFamily="18" charset="0"/>
              </a:rPr>
              <a:t>Založenie oddelení</a:t>
            </a:r>
            <a:r>
              <a:rPr lang="sr-Cyrl-RS" sz="4000" dirty="0" smtClean="0">
                <a:latin typeface="Book Antiqua" pitchFamily="18" charset="0"/>
              </a:rPr>
              <a:t> / </a:t>
            </a:r>
            <a:r>
              <a:rPr lang="sk-SK" sz="4000" dirty="0" smtClean="0">
                <a:latin typeface="Book Antiqua" pitchFamily="18" charset="0"/>
              </a:rPr>
              <a:t>projektov</a:t>
            </a:r>
            <a:endParaRPr lang="en-US" sz="4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7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Zostavenie </a:t>
            </a:r>
            <a:r>
              <a:rPr lang="sk-SK" i="1" dirty="0" smtClean="0">
                <a:latin typeface="Book Antiqua" pitchFamily="18" charset="0"/>
              </a:rPr>
              <a:t>Slovníka </a:t>
            </a:r>
            <a:r>
              <a:rPr lang="sk-SK" i="1" dirty="0">
                <a:latin typeface="Book Antiqua" pitchFamily="18" charset="0"/>
              </a:rPr>
              <a:t>srbochorvátskeho literárneho a národného </a:t>
            </a:r>
            <a:r>
              <a:rPr lang="sk-SK" i="1" dirty="0" smtClean="0">
                <a:latin typeface="Book Antiqua" pitchFamily="18" charset="0"/>
              </a:rPr>
              <a:t>jazyka</a:t>
            </a:r>
            <a:r>
              <a:rPr lang="en-US" dirty="0">
                <a:latin typeface="Book Antiqua" pitchFamily="18" charset="0"/>
              </a:rPr>
              <a:t> </a:t>
            </a:r>
            <a:r>
              <a:rPr lang="sr-Cyrl-RS" dirty="0" smtClean="0">
                <a:latin typeface="Book Antiqua" pitchFamily="18" charset="0"/>
              </a:rPr>
              <a:t>(</a:t>
            </a:r>
            <a:r>
              <a:rPr lang="sk-SK" dirty="0" smtClean="0">
                <a:latin typeface="Book Antiqua" pitchFamily="18" charset="0"/>
              </a:rPr>
              <a:t>SSAVU</a:t>
            </a:r>
            <a:r>
              <a:rPr lang="sr-Cyrl-RS" dirty="0" smtClean="0">
                <a:latin typeface="Book Antiqua" pitchFamily="18" charset="0"/>
              </a:rPr>
              <a:t>)</a:t>
            </a:r>
            <a:endParaRPr lang="sr-Cyrl-CS" dirty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Otázky lexikografickej a lexikologickej teórie</a:t>
            </a:r>
            <a:endParaRPr lang="sr-Cyrl-C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Digitalizácia jazykového materiálu na zostavenie SSAVU</a:t>
            </a:r>
            <a:endParaRPr lang="sr-Cyrl-C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Jednotlivé štúdie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676400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latin typeface="Book Antiqua" pitchFamily="18" charset="0"/>
              </a:rPr>
              <a:t>Oddelenie lingvistických výskumov súčasného srbského jazyka a zostavenia </a:t>
            </a:r>
            <a:br>
              <a:rPr lang="sk-SK" sz="2800" b="1" dirty="0" smtClean="0">
                <a:latin typeface="Book Antiqua" pitchFamily="18" charset="0"/>
              </a:rPr>
            </a:br>
            <a:r>
              <a:rPr lang="sk-SK" sz="2800" b="1" i="1" dirty="0" smtClean="0">
                <a:latin typeface="Book Antiqua" pitchFamily="18" charset="0"/>
              </a:rPr>
              <a:t>Slovníka srbochorvátskeho literárneho </a:t>
            </a:r>
            <a:br>
              <a:rPr lang="sk-SK" sz="2800" b="1" i="1" dirty="0" smtClean="0">
                <a:latin typeface="Book Antiqua" pitchFamily="18" charset="0"/>
              </a:rPr>
            </a:br>
            <a:r>
              <a:rPr lang="sk-SK" sz="2800" b="1" i="1" dirty="0" smtClean="0">
                <a:latin typeface="Book Antiqua" pitchFamily="18" charset="0"/>
              </a:rPr>
              <a:t>a národného jazyka</a:t>
            </a:r>
            <a:endParaRPr lang="en-US" sz="2800" b="1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3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Lexikografická práca</a:t>
            </a:r>
            <a:endParaRPr lang="ru-RU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Skúmanie </a:t>
            </a:r>
            <a:r>
              <a:rPr lang="en-US" dirty="0" smtClean="0">
                <a:latin typeface="Book Antiqua" pitchFamily="18" charset="0"/>
              </a:rPr>
              <a:t>v</a:t>
            </a:r>
            <a:r>
              <a:rPr lang="sk-SK" dirty="0" smtClean="0">
                <a:latin typeface="Book Antiqua" pitchFamily="18" charset="0"/>
              </a:rPr>
              <a:t>ybraných stredovekých písaných pamiatok</a:t>
            </a:r>
            <a:endParaRPr lang="ru-RU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Jednotlivé štúdie a zborníky</a:t>
            </a:r>
            <a:endParaRPr lang="ru-RU" dirty="0" smtClean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905000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latin typeface="Book Antiqua" pitchFamily="18" charset="0"/>
              </a:rPr>
              <a:t>Oddelenie staroslovienčiny</a:t>
            </a:r>
            <a:r>
              <a:rPr lang="en-US" sz="4000" dirty="0" smtClean="0">
                <a:latin typeface="Book Antiqua" pitchFamily="18" charset="0"/>
              </a:rPr>
              <a:t/>
            </a:r>
            <a:br>
              <a:rPr lang="en-US" sz="4000" dirty="0" smtClean="0">
                <a:latin typeface="Book Antiqua" pitchFamily="18" charset="0"/>
              </a:rPr>
            </a:br>
            <a:r>
              <a:rPr lang="sk-SK" sz="4000" dirty="0" smtClean="0">
                <a:latin typeface="Book Antiqua" pitchFamily="18" charset="0"/>
              </a:rPr>
              <a:t>Spracovanie starého srbského písomného dedičstva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1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7682752" cy="3459162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Vysvetlenie pôvodu a histórie všetkých slov srbčiny ako literárneho a národného jazyka, potvrdených od začiatku jeho písma</a:t>
            </a:r>
            <a:endParaRPr lang="ru-RU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Etymologický slovník srbského jazyka</a:t>
            </a:r>
            <a:endParaRPr lang="ru-RU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i="1" dirty="0" smtClean="0">
                <a:latin typeface="Book Antiqua" pitchFamily="18" charset="0"/>
              </a:rPr>
              <a:t>Príručný etymologický slovník srbského jazyka</a:t>
            </a:r>
            <a:endParaRPr lang="ru-RU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Jednotlivé štúdie</a:t>
            </a:r>
            <a:endParaRPr lang="ru-RU" dirty="0" smtClean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199" cy="1600200"/>
          </a:xfrm>
        </p:spPr>
        <p:txBody>
          <a:bodyPr/>
          <a:lstStyle/>
          <a:p>
            <a:r>
              <a:rPr lang="sk-SK" sz="4000" b="1" dirty="0" smtClean="0">
                <a:latin typeface="Book Antiqua" pitchFamily="18" charset="0"/>
              </a:rPr>
              <a:t>Etymologické oddelenie</a:t>
            </a:r>
            <a:r>
              <a:rPr lang="sr-Cyrl-RS" sz="4000" b="1" dirty="0" smtClean="0">
                <a:latin typeface="Book Antiqua" pitchFamily="18" charset="0"/>
              </a:rPr>
              <a:t/>
            </a:r>
            <a:br>
              <a:rPr lang="sr-Cyrl-RS" sz="4000" b="1" dirty="0" smtClean="0">
                <a:latin typeface="Book Antiqua" pitchFamily="18" charset="0"/>
              </a:rPr>
            </a:br>
            <a:r>
              <a:rPr lang="sk-SK" sz="2800" dirty="0" smtClean="0">
                <a:latin typeface="Book Antiqua" pitchFamily="18" charset="0"/>
              </a:rPr>
              <a:t>Etymologický výskum srbského jazyka a zostavenie </a:t>
            </a:r>
            <a:br>
              <a:rPr lang="sk-SK" sz="2800" dirty="0" smtClean="0">
                <a:latin typeface="Book Antiqua" pitchFamily="18" charset="0"/>
              </a:rPr>
            </a:br>
            <a:r>
              <a:rPr lang="sk-SK" sz="2800" i="1" dirty="0" smtClean="0">
                <a:latin typeface="Book Antiqua" pitchFamily="18" charset="0"/>
              </a:rPr>
              <a:t>Etymologického slovníka srbského jazyka</a:t>
            </a:r>
            <a:endParaRPr lang="en-US" sz="2800" b="1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1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Výskum národnej reči v celom srbskom etnickom priestore</a:t>
            </a:r>
            <a:endParaRPr lang="ru-RU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Monografické spracovanie jednotlivých </a:t>
            </a:r>
            <a:r>
              <a:rPr lang="sk-SK" dirty="0" smtClean="0">
                <a:solidFill>
                  <a:schemeClr val="tx1"/>
                </a:solidFill>
                <a:latin typeface="Book Antiqua" pitchFamily="18" charset="0"/>
              </a:rPr>
              <a:t>nárečí</a:t>
            </a:r>
            <a:endParaRPr lang="ru-RU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Práca na medzinárodných lingvistických atlasoch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sk-SK" dirty="0" smtClean="0">
                <a:solidFill>
                  <a:schemeClr val="tx1"/>
                </a:solidFill>
                <a:latin typeface="Book Antiqua" pitchFamily="18" charset="0"/>
              </a:rPr>
              <a:t>VLA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Zostavenie </a:t>
            </a:r>
            <a:r>
              <a:rPr lang="sk-SK" i="1" dirty="0" smtClean="0">
                <a:latin typeface="Book Antiqua" pitchFamily="18" charset="0"/>
              </a:rPr>
              <a:t>Srbského dialektologického atlasu</a:t>
            </a:r>
            <a:endParaRPr lang="en-US" i="1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676400"/>
          </a:xfrm>
        </p:spPr>
        <p:txBody>
          <a:bodyPr/>
          <a:lstStyle/>
          <a:p>
            <a:r>
              <a:rPr lang="sk-SK" sz="4000" b="1" dirty="0" smtClean="0">
                <a:latin typeface="Book Antiqua" pitchFamily="18" charset="0"/>
              </a:rPr>
              <a:t>Dialektologické oddelenie</a:t>
            </a:r>
            <a:r>
              <a:rPr lang="sk-SK" sz="4000" b="1" dirty="0">
                <a:latin typeface="Book Antiqua" pitchFamily="18" charset="0"/>
              </a:rPr>
              <a:t/>
            </a:r>
            <a:br>
              <a:rPr lang="sk-SK" sz="4000" b="1" dirty="0">
                <a:latin typeface="Book Antiqua" pitchFamily="18" charset="0"/>
              </a:rPr>
            </a:br>
            <a:r>
              <a:rPr lang="sk-SK" sz="2800" dirty="0" smtClean="0">
                <a:latin typeface="Book Antiqua" pitchFamily="18" charset="0"/>
              </a:rPr>
              <a:t>Dialektologický výskum</a:t>
            </a:r>
            <a:br>
              <a:rPr lang="sk-SK" sz="2800" dirty="0" smtClean="0">
                <a:latin typeface="Book Antiqua" pitchFamily="18" charset="0"/>
              </a:rPr>
            </a:br>
            <a:r>
              <a:rPr lang="sk-SK" sz="2800" dirty="0" smtClean="0">
                <a:latin typeface="Book Antiqua" pitchFamily="18" charset="0"/>
              </a:rPr>
              <a:t> srbského jazykového priestoru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6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38400"/>
            <a:ext cx="7758952" cy="3687762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Opis súčasného srbského jazyka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Modernizácia a doplnenie normy</a:t>
            </a:r>
            <a:endParaRPr lang="sr-Cyrl-RS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Nové projekty: </a:t>
            </a:r>
            <a:r>
              <a:rPr lang="sk-SK" i="1" dirty="0" smtClean="0">
                <a:latin typeface="Book Antiqua" pitchFamily="18" charset="0"/>
              </a:rPr>
              <a:t>Slovník pojmov z obdobia epidémie COVID-19</a:t>
            </a:r>
            <a:r>
              <a:rPr lang="sr-Cyrl-RS" i="1" dirty="0" smtClean="0">
                <a:latin typeface="Book Antiqua" pitchFamily="18" charset="0"/>
              </a:rPr>
              <a:t>, </a:t>
            </a:r>
            <a:r>
              <a:rPr lang="sk-SK" i="1" dirty="0" smtClean="0">
                <a:latin typeface="Book Antiqua" pitchFamily="18" charset="0"/>
              </a:rPr>
              <a:t>Slovník nových slov, Slovník lingvistických termínov</a:t>
            </a:r>
            <a:endParaRPr lang="sr-Cyrl-RS" i="1" dirty="0" smtClean="0">
              <a:latin typeface="Book Antiqua" pitchFamily="18" charset="0"/>
            </a:endParaRPr>
          </a:p>
          <a:p>
            <a:pPr>
              <a:buClr>
                <a:schemeClr val="accent5"/>
              </a:buClr>
            </a:pPr>
            <a:r>
              <a:rPr lang="sk-SK" dirty="0" smtClean="0">
                <a:latin typeface="Book Antiqua" pitchFamily="18" charset="0"/>
              </a:rPr>
              <a:t>Bilaterálny projekt</a:t>
            </a:r>
            <a:r>
              <a:rPr lang="sr-Cyrl-RS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(</a:t>
            </a:r>
            <a:r>
              <a:rPr lang="en-US" dirty="0">
                <a:latin typeface="Book Antiqua" pitchFamily="18" charset="0"/>
              </a:rPr>
              <a:t>ID number: SASA-SAS-21-04): </a:t>
            </a:r>
            <a:r>
              <a:rPr lang="en-US" i="1" dirty="0">
                <a:latin typeface="Book Antiqua" pitchFamily="18" charset="0"/>
              </a:rPr>
              <a:t>New </a:t>
            </a:r>
            <a:r>
              <a:rPr lang="en-US" i="1" dirty="0" smtClean="0">
                <a:latin typeface="Book Antiqua" pitchFamily="18" charset="0"/>
              </a:rPr>
              <a:t>words</a:t>
            </a:r>
            <a:r>
              <a:rPr lang="en-US" i="1" dirty="0">
                <a:latin typeface="Book Antiqua" pitchFamily="18" charset="0"/>
              </a:rPr>
              <a:t>, new media, new social and language tendency in Serbia and </a:t>
            </a:r>
            <a:r>
              <a:rPr lang="en-US" i="1" dirty="0" smtClean="0">
                <a:latin typeface="Book Antiqua" pitchFamily="18" charset="0"/>
              </a:rPr>
              <a:t>Slovakia</a:t>
            </a:r>
            <a:endParaRPr lang="sr-Cyrl-RS" i="1" dirty="0" smtClean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8953" cy="17526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atin typeface="Book Antiqua" pitchFamily="18" charset="0"/>
              </a:rPr>
              <a:t>Oddelenie štandardného jazyka</a:t>
            </a:r>
            <a:r>
              <a:rPr lang="en-US" dirty="0" smtClean="0">
                <a:latin typeface="Book Antiqua" pitchFamily="18" charset="0"/>
              </a:rPr>
              <a:t/>
            </a:r>
            <a:br>
              <a:rPr lang="en-US" dirty="0" smtClean="0">
                <a:latin typeface="Book Antiqua" pitchFamily="18" charset="0"/>
              </a:rPr>
            </a:br>
            <a:r>
              <a:rPr lang="sk-SK" sz="2800" dirty="0" smtClean="0">
                <a:latin typeface="Book Antiqua" pitchFamily="18" charset="0"/>
              </a:rPr>
              <a:t>Opis a štandardizácia </a:t>
            </a:r>
            <a:br>
              <a:rPr lang="sk-SK" sz="2800" dirty="0" smtClean="0">
                <a:latin typeface="Book Antiqua" pitchFamily="18" charset="0"/>
              </a:rPr>
            </a:br>
            <a:r>
              <a:rPr lang="sk-SK" sz="2800" dirty="0" smtClean="0">
                <a:latin typeface="Book Antiqua" pitchFamily="18" charset="0"/>
              </a:rPr>
              <a:t>súčasného srbského jazyka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1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957</TotalTime>
  <Words>1177</Words>
  <Application>Microsoft Office PowerPoint</Application>
  <PresentationFormat>On-screen Show (4:3)</PresentationFormat>
  <Paragraphs>171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Book Antiqua</vt:lpstr>
      <vt:lpstr>Calibri</vt:lpstr>
      <vt:lpstr>Times New Roman</vt:lpstr>
      <vt:lpstr>Wingdings</vt:lpstr>
      <vt:lpstr>Wingdings 2</vt:lpstr>
      <vt:lpstr>Hardcover</vt:lpstr>
      <vt:lpstr>Ústav srbského jazyka SAVU a možnosti  medziakademickej spolupráce</vt:lpstr>
      <vt:lpstr>ÚSJ SAVU – ciele </vt:lpstr>
      <vt:lpstr>Dejiny – kľúčové reformy a transformácie</vt:lpstr>
      <vt:lpstr>Založenie oddelení / projektov</vt:lpstr>
      <vt:lpstr>Oddelenie lingvistických výskumov súčasného srbského jazyka a zostavenia  Slovníka srbochorvátskeho literárneho  a národného jazyka</vt:lpstr>
      <vt:lpstr>Oddelenie staroslovienčiny Spracovanie starého srbského písomného dedičstva</vt:lpstr>
      <vt:lpstr>Etymologické oddelenie Etymologický výskum srbského jazyka a zostavenie  Etymologického slovníka srbského jazyka</vt:lpstr>
      <vt:lpstr>Dialektologické oddelenie Dialektologický výskum  srbského jazykového priestoru</vt:lpstr>
      <vt:lpstr>Oddelenie štandardného jazyka Opis a štandardizácia  súčasného srbského jazyka</vt:lpstr>
      <vt:lpstr>Oddelenie digitalizácie Uplatnenie lingvistických výskumov pri zostavovaní digitálneho registra pojmov</vt:lpstr>
      <vt:lpstr>Najdôležitejšie úlohy ÚSJ SAVU</vt:lpstr>
      <vt:lpstr>Popularizácia vedy</vt:lpstr>
      <vt:lpstr>ÚSJ SAVU kapitálne publikácie</vt:lpstr>
      <vt:lpstr>Ilustrácia výsledkov 2017 – 2019</vt:lpstr>
      <vt:lpstr>Vydavateľská činnosť</vt:lpstr>
      <vt:lpstr>Medzinárodná spolupráca</vt:lpstr>
      <vt:lpstr>ÚSJ SAVU  v digitálnom prostredí</vt:lpstr>
      <vt:lpstr>ÚSJ SAVU  plány a možnosti spolupráce</vt:lpstr>
      <vt:lpstr>Slovník pojmov  z obdobia epidémie COVID-19</vt:lpstr>
      <vt:lpstr>Slovník nových slov</vt:lpstr>
      <vt:lpstr>Slovník nových slov (štruktúra slovníkového článku)</vt:lpstr>
      <vt:lpstr>Slovník nových slov (slovníkový článok)</vt:lpstr>
      <vt:lpstr>Slovník nových slov (slovníkový článok)</vt:lpstr>
      <vt:lpstr>Lexikón  srbských lingvistických termínov</vt:lpstr>
      <vt:lpstr>Nové slová – nové médiá – nové tendencie  v jazyku a spoločnosti  v Srbsku a na Slovensku</vt:lpstr>
      <vt:lpstr>Ďakujeme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за српски језик САНУ и могућности међуакадемијске сарадње</dc:title>
  <dc:creator>Marina Nikolić</dc:creator>
  <cp:lastModifiedBy>masa</cp:lastModifiedBy>
  <cp:revision>88</cp:revision>
  <dcterms:created xsi:type="dcterms:W3CDTF">2021-10-08T15:58:33Z</dcterms:created>
  <dcterms:modified xsi:type="dcterms:W3CDTF">2021-10-19T19:11:31Z</dcterms:modified>
</cp:coreProperties>
</file>